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256" r:id="rId2"/>
    <p:sldId id="257" r:id="rId3"/>
    <p:sldId id="258" r:id="rId4"/>
    <p:sldId id="259" r:id="rId5"/>
    <p:sldId id="260" r:id="rId6"/>
    <p:sldId id="261" r:id="rId7"/>
    <p:sldId id="263" r:id="rId8"/>
    <p:sldId id="277" r:id="rId9"/>
    <p:sldId id="262" r:id="rId10"/>
    <p:sldId id="275" r:id="rId11"/>
    <p:sldId id="297" r:id="rId12"/>
    <p:sldId id="298" r:id="rId13"/>
    <p:sldId id="266" r:id="rId14"/>
    <p:sldId id="267" r:id="rId15"/>
    <p:sldId id="272" r:id="rId16"/>
    <p:sldId id="273" r:id="rId17"/>
    <p:sldId id="278" r:id="rId18"/>
    <p:sldId id="274" r:id="rId19"/>
    <p:sldId id="276" r:id="rId20"/>
    <p:sldId id="268" r:id="rId21"/>
    <p:sldId id="269" r:id="rId22"/>
    <p:sldId id="270" r:id="rId23"/>
    <p:sldId id="271" r:id="rId24"/>
    <p:sldId id="279" r:id="rId25"/>
    <p:sldId id="280" r:id="rId26"/>
    <p:sldId id="281" r:id="rId27"/>
    <p:sldId id="282" r:id="rId28"/>
    <p:sldId id="283" r:id="rId29"/>
    <p:sldId id="285" r:id="rId30"/>
    <p:sldId id="284" r:id="rId31"/>
    <p:sldId id="292" r:id="rId32"/>
    <p:sldId id="296" r:id="rId33"/>
    <p:sldId id="286" r:id="rId34"/>
    <p:sldId id="287" r:id="rId35"/>
    <p:sldId id="288" r:id="rId36"/>
    <p:sldId id="289" r:id="rId37"/>
    <p:sldId id="290" r:id="rId38"/>
    <p:sldId id="291" r:id="rId39"/>
    <p:sldId id="293" r:id="rId40"/>
    <p:sldId id="294" r:id="rId41"/>
    <p:sldId id="295" r:id="rId42"/>
  </p:sldIdLst>
  <p:sldSz cx="9144000" cy="6858000" type="screen4x3"/>
  <p:notesSz cx="9309100" cy="70532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726" y="-96"/>
      </p:cViewPr>
      <p:guideLst>
        <p:guide orient="horz" pos="2160"/>
        <p:guide pos="2880"/>
      </p:guideLst>
    </p:cSldViewPr>
  </p:slideViewPr>
  <p:notesTextViewPr>
    <p:cViewPr>
      <p:scale>
        <a:sx n="1" d="1"/>
        <a:sy n="1" d="1"/>
      </p:scale>
      <p:origin x="0" y="0"/>
    </p:cViewPr>
  </p:notesTextViewPr>
  <p:sorterViewPr>
    <p:cViewPr>
      <p:scale>
        <a:sx n="100" d="100"/>
        <a:sy n="100" d="100"/>
      </p:scale>
      <p:origin x="0" y="941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943" cy="352663"/>
          </a:xfrm>
          <a:prstGeom prst="rect">
            <a:avLst/>
          </a:prstGeom>
        </p:spPr>
        <p:txBody>
          <a:bodyPr vert="horz" lIns="93497" tIns="46749" rIns="93497" bIns="46749" rtlCol="0"/>
          <a:lstStyle>
            <a:lvl1pPr algn="l">
              <a:defRPr sz="1200"/>
            </a:lvl1pPr>
          </a:lstStyle>
          <a:p>
            <a:endParaRPr lang="en-US" dirty="0"/>
          </a:p>
        </p:txBody>
      </p:sp>
      <p:sp>
        <p:nvSpPr>
          <p:cNvPr id="3" name="Date Placeholder 2"/>
          <p:cNvSpPr>
            <a:spLocks noGrp="1"/>
          </p:cNvSpPr>
          <p:nvPr>
            <p:ph type="dt" sz="quarter" idx="1"/>
          </p:nvPr>
        </p:nvSpPr>
        <p:spPr>
          <a:xfrm>
            <a:off x="5273541" y="0"/>
            <a:ext cx="4033943" cy="352663"/>
          </a:xfrm>
          <a:prstGeom prst="rect">
            <a:avLst/>
          </a:prstGeom>
        </p:spPr>
        <p:txBody>
          <a:bodyPr vert="horz" lIns="93497" tIns="46749" rIns="93497" bIns="46749" rtlCol="0"/>
          <a:lstStyle>
            <a:lvl1pPr algn="r">
              <a:defRPr sz="1200"/>
            </a:lvl1pPr>
          </a:lstStyle>
          <a:p>
            <a:fld id="{C11B7C39-4234-407C-9C94-2D0CC7100ED8}" type="datetimeFigureOut">
              <a:rPr lang="en-US" smtClean="0"/>
              <a:t>1/7/2020</a:t>
            </a:fld>
            <a:endParaRPr lang="en-US" dirty="0"/>
          </a:p>
        </p:txBody>
      </p:sp>
      <p:sp>
        <p:nvSpPr>
          <p:cNvPr id="4" name="Footer Placeholder 3"/>
          <p:cNvSpPr>
            <a:spLocks noGrp="1"/>
          </p:cNvSpPr>
          <p:nvPr>
            <p:ph type="ftr" sz="quarter" idx="2"/>
          </p:nvPr>
        </p:nvSpPr>
        <p:spPr>
          <a:xfrm>
            <a:off x="0" y="6698968"/>
            <a:ext cx="4033943" cy="352663"/>
          </a:xfrm>
          <a:prstGeom prst="rect">
            <a:avLst/>
          </a:prstGeom>
        </p:spPr>
        <p:txBody>
          <a:bodyPr vert="horz" lIns="93497" tIns="46749" rIns="93497" bIns="46749"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73541" y="6698968"/>
            <a:ext cx="4033943" cy="352663"/>
          </a:xfrm>
          <a:prstGeom prst="rect">
            <a:avLst/>
          </a:prstGeom>
        </p:spPr>
        <p:txBody>
          <a:bodyPr vert="horz" lIns="93497" tIns="46749" rIns="93497" bIns="46749" rtlCol="0" anchor="b"/>
          <a:lstStyle>
            <a:lvl1pPr algn="r">
              <a:defRPr sz="1200"/>
            </a:lvl1pPr>
          </a:lstStyle>
          <a:p>
            <a:fld id="{F6F86FE7-CF30-4F8C-9E42-B47EF4B5FB7F}" type="slidenum">
              <a:rPr lang="en-US" smtClean="0"/>
              <a:t>‹#›</a:t>
            </a:fld>
            <a:endParaRPr lang="en-US" dirty="0"/>
          </a:p>
        </p:txBody>
      </p:sp>
    </p:spTree>
    <p:extLst>
      <p:ext uri="{BB962C8B-B14F-4D97-AF65-F5344CB8AC3E}">
        <p14:creationId xmlns:p14="http://schemas.microsoft.com/office/powerpoint/2010/main" val="186054846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943" cy="352663"/>
          </a:xfrm>
          <a:prstGeom prst="rect">
            <a:avLst/>
          </a:prstGeom>
        </p:spPr>
        <p:txBody>
          <a:bodyPr vert="horz" lIns="93497" tIns="46749" rIns="93497" bIns="46749" rtlCol="0"/>
          <a:lstStyle>
            <a:lvl1pPr algn="l">
              <a:defRPr sz="1200"/>
            </a:lvl1pPr>
          </a:lstStyle>
          <a:p>
            <a:endParaRPr lang="en-US" dirty="0"/>
          </a:p>
        </p:txBody>
      </p:sp>
      <p:sp>
        <p:nvSpPr>
          <p:cNvPr id="3" name="Date Placeholder 2"/>
          <p:cNvSpPr>
            <a:spLocks noGrp="1"/>
          </p:cNvSpPr>
          <p:nvPr>
            <p:ph type="dt" idx="1"/>
          </p:nvPr>
        </p:nvSpPr>
        <p:spPr>
          <a:xfrm>
            <a:off x="5273003" y="0"/>
            <a:ext cx="4033943" cy="352663"/>
          </a:xfrm>
          <a:prstGeom prst="rect">
            <a:avLst/>
          </a:prstGeom>
        </p:spPr>
        <p:txBody>
          <a:bodyPr vert="horz" lIns="93497" tIns="46749" rIns="93497" bIns="46749" rtlCol="0"/>
          <a:lstStyle>
            <a:lvl1pPr algn="r">
              <a:defRPr sz="1200"/>
            </a:lvl1pPr>
          </a:lstStyle>
          <a:p>
            <a:fld id="{04C70250-9B22-42E9-A0A9-C01BC738B680}" type="datetimeFigureOut">
              <a:rPr lang="en-US" smtClean="0"/>
              <a:t>1/7/2020</a:t>
            </a:fld>
            <a:endParaRPr lang="en-US" dirty="0"/>
          </a:p>
        </p:txBody>
      </p:sp>
      <p:sp>
        <p:nvSpPr>
          <p:cNvPr id="4" name="Slide Image Placeholder 3"/>
          <p:cNvSpPr>
            <a:spLocks noGrp="1" noRot="1" noChangeAspect="1"/>
          </p:cNvSpPr>
          <p:nvPr>
            <p:ph type="sldImg" idx="2"/>
          </p:nvPr>
        </p:nvSpPr>
        <p:spPr>
          <a:xfrm>
            <a:off x="2892425" y="528638"/>
            <a:ext cx="3525838" cy="2644775"/>
          </a:xfrm>
          <a:prstGeom prst="rect">
            <a:avLst/>
          </a:prstGeom>
          <a:noFill/>
          <a:ln w="12700">
            <a:solidFill>
              <a:prstClr val="black"/>
            </a:solidFill>
          </a:ln>
        </p:spPr>
        <p:txBody>
          <a:bodyPr vert="horz" lIns="93497" tIns="46749" rIns="93497" bIns="46749" rtlCol="0" anchor="ctr"/>
          <a:lstStyle/>
          <a:p>
            <a:endParaRPr lang="en-US" dirty="0"/>
          </a:p>
        </p:txBody>
      </p:sp>
      <p:sp>
        <p:nvSpPr>
          <p:cNvPr id="5" name="Notes Placeholder 4"/>
          <p:cNvSpPr>
            <a:spLocks noGrp="1"/>
          </p:cNvSpPr>
          <p:nvPr>
            <p:ph type="body" sz="quarter" idx="3"/>
          </p:nvPr>
        </p:nvSpPr>
        <p:spPr>
          <a:xfrm>
            <a:off x="930910" y="3350300"/>
            <a:ext cx="7447280" cy="3173968"/>
          </a:xfrm>
          <a:prstGeom prst="rect">
            <a:avLst/>
          </a:prstGeom>
        </p:spPr>
        <p:txBody>
          <a:bodyPr vert="horz" lIns="93497" tIns="46749" rIns="93497" bIns="4674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99376"/>
            <a:ext cx="4033943" cy="352663"/>
          </a:xfrm>
          <a:prstGeom prst="rect">
            <a:avLst/>
          </a:prstGeom>
        </p:spPr>
        <p:txBody>
          <a:bodyPr vert="horz" lIns="93497" tIns="46749" rIns="93497" bIns="46749"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73003" y="6699376"/>
            <a:ext cx="4033943" cy="352663"/>
          </a:xfrm>
          <a:prstGeom prst="rect">
            <a:avLst/>
          </a:prstGeom>
        </p:spPr>
        <p:txBody>
          <a:bodyPr vert="horz" lIns="93497" tIns="46749" rIns="93497" bIns="46749" rtlCol="0" anchor="b"/>
          <a:lstStyle>
            <a:lvl1pPr algn="r">
              <a:defRPr sz="1200"/>
            </a:lvl1pPr>
          </a:lstStyle>
          <a:p>
            <a:fld id="{65012221-94BF-4447-818B-ED408CAC90C0}" type="slidenum">
              <a:rPr lang="en-US" smtClean="0"/>
              <a:t>‹#›</a:t>
            </a:fld>
            <a:endParaRPr lang="en-US" dirty="0"/>
          </a:p>
        </p:txBody>
      </p:sp>
    </p:spTree>
    <p:extLst>
      <p:ext uri="{BB962C8B-B14F-4D97-AF65-F5344CB8AC3E}">
        <p14:creationId xmlns:p14="http://schemas.microsoft.com/office/powerpoint/2010/main" val="366777036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012221-94BF-4447-818B-ED408CAC90C0}" type="slidenum">
              <a:rPr lang="en-US" smtClean="0"/>
              <a:t>2</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339932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166B80-DEE0-47C0-9A8C-EC929035AF4E}" type="datetime1">
              <a:rPr lang="en-US" smtClean="0"/>
              <a:t>1/7/2020</a:t>
            </a:fld>
            <a:endParaRPr lang="en-US" dirty="0"/>
          </a:p>
        </p:txBody>
      </p:sp>
      <p:sp>
        <p:nvSpPr>
          <p:cNvPr id="5" name="Footer Placeholder 4"/>
          <p:cNvSpPr>
            <a:spLocks noGrp="1"/>
          </p:cNvSpPr>
          <p:nvPr>
            <p:ph type="ftr" sz="quarter" idx="11"/>
          </p:nvPr>
        </p:nvSpPr>
        <p:spPr/>
        <p:txBody>
          <a:bodyPr/>
          <a:lstStyle/>
          <a:p>
            <a:r>
              <a:rPr lang="en-US" smtClean="0"/>
              <a:t>(c) 2020 William H. Reid, MD</a:t>
            </a:r>
            <a:endParaRPr lang="en-US" dirty="0"/>
          </a:p>
        </p:txBody>
      </p:sp>
      <p:sp>
        <p:nvSpPr>
          <p:cNvPr id="6" name="Slide Number Placeholder 5"/>
          <p:cNvSpPr>
            <a:spLocks noGrp="1"/>
          </p:cNvSpPr>
          <p:nvPr>
            <p:ph type="sldNum" sz="quarter" idx="12"/>
          </p:nvPr>
        </p:nvSpPr>
        <p:spPr/>
        <p:txBody>
          <a:bodyPr/>
          <a:lstStyle/>
          <a:p>
            <a:fld id="{031C5295-E075-408E-951F-EF5C133CCFCD}" type="slidenum">
              <a:rPr lang="en-US" smtClean="0"/>
              <a:t>‹#›</a:t>
            </a:fld>
            <a:endParaRPr lang="en-US" dirty="0"/>
          </a:p>
        </p:txBody>
      </p:sp>
    </p:spTree>
    <p:extLst>
      <p:ext uri="{BB962C8B-B14F-4D97-AF65-F5344CB8AC3E}">
        <p14:creationId xmlns:p14="http://schemas.microsoft.com/office/powerpoint/2010/main" val="268001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D8365-507E-4BB6-A838-FAA71C847755}" type="datetime1">
              <a:rPr lang="en-US" smtClean="0"/>
              <a:t>1/7/2020</a:t>
            </a:fld>
            <a:endParaRPr lang="en-US" dirty="0"/>
          </a:p>
        </p:txBody>
      </p:sp>
      <p:sp>
        <p:nvSpPr>
          <p:cNvPr id="5" name="Footer Placeholder 4"/>
          <p:cNvSpPr>
            <a:spLocks noGrp="1"/>
          </p:cNvSpPr>
          <p:nvPr>
            <p:ph type="ftr" sz="quarter" idx="11"/>
          </p:nvPr>
        </p:nvSpPr>
        <p:spPr/>
        <p:txBody>
          <a:bodyPr/>
          <a:lstStyle/>
          <a:p>
            <a:r>
              <a:rPr lang="en-US" smtClean="0"/>
              <a:t>(c) 2020 William H. Reid, MD</a:t>
            </a:r>
            <a:endParaRPr lang="en-US" dirty="0"/>
          </a:p>
        </p:txBody>
      </p:sp>
      <p:sp>
        <p:nvSpPr>
          <p:cNvPr id="6" name="Slide Number Placeholder 5"/>
          <p:cNvSpPr>
            <a:spLocks noGrp="1"/>
          </p:cNvSpPr>
          <p:nvPr>
            <p:ph type="sldNum" sz="quarter" idx="12"/>
          </p:nvPr>
        </p:nvSpPr>
        <p:spPr/>
        <p:txBody>
          <a:bodyPr/>
          <a:lstStyle/>
          <a:p>
            <a:fld id="{031C5295-E075-408E-951F-EF5C133CCFCD}" type="slidenum">
              <a:rPr lang="en-US" smtClean="0"/>
              <a:t>‹#›</a:t>
            </a:fld>
            <a:endParaRPr lang="en-US" dirty="0"/>
          </a:p>
        </p:txBody>
      </p:sp>
    </p:spTree>
    <p:extLst>
      <p:ext uri="{BB962C8B-B14F-4D97-AF65-F5344CB8AC3E}">
        <p14:creationId xmlns:p14="http://schemas.microsoft.com/office/powerpoint/2010/main" val="979062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3D6D64-AFC4-4C17-A11D-B527521DCF78}" type="datetime1">
              <a:rPr lang="en-US" smtClean="0"/>
              <a:t>1/7/2020</a:t>
            </a:fld>
            <a:endParaRPr lang="en-US" dirty="0"/>
          </a:p>
        </p:txBody>
      </p:sp>
      <p:sp>
        <p:nvSpPr>
          <p:cNvPr id="5" name="Footer Placeholder 4"/>
          <p:cNvSpPr>
            <a:spLocks noGrp="1"/>
          </p:cNvSpPr>
          <p:nvPr>
            <p:ph type="ftr" sz="quarter" idx="11"/>
          </p:nvPr>
        </p:nvSpPr>
        <p:spPr/>
        <p:txBody>
          <a:bodyPr/>
          <a:lstStyle/>
          <a:p>
            <a:r>
              <a:rPr lang="en-US" smtClean="0"/>
              <a:t>(c) 2020 William H. Reid, MD</a:t>
            </a:r>
            <a:endParaRPr lang="en-US" dirty="0"/>
          </a:p>
        </p:txBody>
      </p:sp>
      <p:sp>
        <p:nvSpPr>
          <p:cNvPr id="6" name="Slide Number Placeholder 5"/>
          <p:cNvSpPr>
            <a:spLocks noGrp="1"/>
          </p:cNvSpPr>
          <p:nvPr>
            <p:ph type="sldNum" sz="quarter" idx="12"/>
          </p:nvPr>
        </p:nvSpPr>
        <p:spPr/>
        <p:txBody>
          <a:bodyPr/>
          <a:lstStyle/>
          <a:p>
            <a:fld id="{031C5295-E075-408E-951F-EF5C133CCFCD}" type="slidenum">
              <a:rPr lang="en-US" smtClean="0"/>
              <a:t>‹#›</a:t>
            </a:fld>
            <a:endParaRPr lang="en-US" dirty="0"/>
          </a:p>
        </p:txBody>
      </p:sp>
    </p:spTree>
    <p:extLst>
      <p:ext uri="{BB962C8B-B14F-4D97-AF65-F5344CB8AC3E}">
        <p14:creationId xmlns:p14="http://schemas.microsoft.com/office/powerpoint/2010/main" val="3465294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D4B778-58FD-44ED-809E-5DD8FE5DDC5B}" type="datetime1">
              <a:rPr lang="en-US" smtClean="0"/>
              <a:t>1/7/2020</a:t>
            </a:fld>
            <a:endParaRPr lang="en-US" dirty="0"/>
          </a:p>
        </p:txBody>
      </p:sp>
      <p:sp>
        <p:nvSpPr>
          <p:cNvPr id="5" name="Footer Placeholder 4"/>
          <p:cNvSpPr>
            <a:spLocks noGrp="1"/>
          </p:cNvSpPr>
          <p:nvPr>
            <p:ph type="ftr" sz="quarter" idx="11"/>
          </p:nvPr>
        </p:nvSpPr>
        <p:spPr/>
        <p:txBody>
          <a:bodyPr/>
          <a:lstStyle/>
          <a:p>
            <a:r>
              <a:rPr lang="en-US" smtClean="0"/>
              <a:t>(c) 2020 William H. Reid, MD</a:t>
            </a:r>
            <a:endParaRPr lang="en-US" dirty="0"/>
          </a:p>
        </p:txBody>
      </p:sp>
      <p:sp>
        <p:nvSpPr>
          <p:cNvPr id="6" name="Slide Number Placeholder 5"/>
          <p:cNvSpPr>
            <a:spLocks noGrp="1"/>
          </p:cNvSpPr>
          <p:nvPr>
            <p:ph type="sldNum" sz="quarter" idx="12"/>
          </p:nvPr>
        </p:nvSpPr>
        <p:spPr/>
        <p:txBody>
          <a:bodyPr/>
          <a:lstStyle/>
          <a:p>
            <a:fld id="{031C5295-E075-408E-951F-EF5C133CCFCD}" type="slidenum">
              <a:rPr lang="en-US" smtClean="0"/>
              <a:t>‹#›</a:t>
            </a:fld>
            <a:endParaRPr lang="en-US" dirty="0"/>
          </a:p>
        </p:txBody>
      </p:sp>
    </p:spTree>
    <p:extLst>
      <p:ext uri="{BB962C8B-B14F-4D97-AF65-F5344CB8AC3E}">
        <p14:creationId xmlns:p14="http://schemas.microsoft.com/office/powerpoint/2010/main" val="818356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63EEFE-E1C5-4D35-BCBB-7939E62C0C9B}" type="datetime1">
              <a:rPr lang="en-US" smtClean="0"/>
              <a:t>1/7/2020</a:t>
            </a:fld>
            <a:endParaRPr lang="en-US" dirty="0"/>
          </a:p>
        </p:txBody>
      </p:sp>
      <p:sp>
        <p:nvSpPr>
          <p:cNvPr id="5" name="Footer Placeholder 4"/>
          <p:cNvSpPr>
            <a:spLocks noGrp="1"/>
          </p:cNvSpPr>
          <p:nvPr>
            <p:ph type="ftr" sz="quarter" idx="11"/>
          </p:nvPr>
        </p:nvSpPr>
        <p:spPr/>
        <p:txBody>
          <a:bodyPr/>
          <a:lstStyle/>
          <a:p>
            <a:r>
              <a:rPr lang="en-US" smtClean="0"/>
              <a:t>(c) 2020 William H. Reid, MD</a:t>
            </a:r>
            <a:endParaRPr lang="en-US" dirty="0"/>
          </a:p>
        </p:txBody>
      </p:sp>
      <p:sp>
        <p:nvSpPr>
          <p:cNvPr id="6" name="Slide Number Placeholder 5"/>
          <p:cNvSpPr>
            <a:spLocks noGrp="1"/>
          </p:cNvSpPr>
          <p:nvPr>
            <p:ph type="sldNum" sz="quarter" idx="12"/>
          </p:nvPr>
        </p:nvSpPr>
        <p:spPr/>
        <p:txBody>
          <a:bodyPr/>
          <a:lstStyle/>
          <a:p>
            <a:fld id="{031C5295-E075-408E-951F-EF5C133CCFCD}" type="slidenum">
              <a:rPr lang="en-US" smtClean="0"/>
              <a:t>‹#›</a:t>
            </a:fld>
            <a:endParaRPr lang="en-US" dirty="0"/>
          </a:p>
        </p:txBody>
      </p:sp>
    </p:spTree>
    <p:extLst>
      <p:ext uri="{BB962C8B-B14F-4D97-AF65-F5344CB8AC3E}">
        <p14:creationId xmlns:p14="http://schemas.microsoft.com/office/powerpoint/2010/main" val="2419186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D80900-95A8-47AE-8B27-3090A46136E2}" type="datetime1">
              <a:rPr lang="en-US" smtClean="0"/>
              <a:t>1/7/2020</a:t>
            </a:fld>
            <a:endParaRPr lang="en-US" dirty="0"/>
          </a:p>
        </p:txBody>
      </p:sp>
      <p:sp>
        <p:nvSpPr>
          <p:cNvPr id="6" name="Footer Placeholder 5"/>
          <p:cNvSpPr>
            <a:spLocks noGrp="1"/>
          </p:cNvSpPr>
          <p:nvPr>
            <p:ph type="ftr" sz="quarter" idx="11"/>
          </p:nvPr>
        </p:nvSpPr>
        <p:spPr/>
        <p:txBody>
          <a:bodyPr/>
          <a:lstStyle/>
          <a:p>
            <a:r>
              <a:rPr lang="en-US" smtClean="0"/>
              <a:t>(c) 2020 William H. Reid, MD</a:t>
            </a:r>
            <a:endParaRPr lang="en-US" dirty="0"/>
          </a:p>
        </p:txBody>
      </p:sp>
      <p:sp>
        <p:nvSpPr>
          <p:cNvPr id="7" name="Slide Number Placeholder 6"/>
          <p:cNvSpPr>
            <a:spLocks noGrp="1"/>
          </p:cNvSpPr>
          <p:nvPr>
            <p:ph type="sldNum" sz="quarter" idx="12"/>
          </p:nvPr>
        </p:nvSpPr>
        <p:spPr/>
        <p:txBody>
          <a:bodyPr/>
          <a:lstStyle/>
          <a:p>
            <a:fld id="{031C5295-E075-408E-951F-EF5C133CCFCD}" type="slidenum">
              <a:rPr lang="en-US" smtClean="0"/>
              <a:t>‹#›</a:t>
            </a:fld>
            <a:endParaRPr lang="en-US" dirty="0"/>
          </a:p>
        </p:txBody>
      </p:sp>
    </p:spTree>
    <p:extLst>
      <p:ext uri="{BB962C8B-B14F-4D97-AF65-F5344CB8AC3E}">
        <p14:creationId xmlns:p14="http://schemas.microsoft.com/office/powerpoint/2010/main" val="1024969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86F6F5-2A54-45B6-A2AD-1F9849DBEA61}" type="datetime1">
              <a:rPr lang="en-US" smtClean="0"/>
              <a:t>1/7/2020</a:t>
            </a:fld>
            <a:endParaRPr lang="en-US" dirty="0"/>
          </a:p>
        </p:txBody>
      </p:sp>
      <p:sp>
        <p:nvSpPr>
          <p:cNvPr id="8" name="Footer Placeholder 7"/>
          <p:cNvSpPr>
            <a:spLocks noGrp="1"/>
          </p:cNvSpPr>
          <p:nvPr>
            <p:ph type="ftr" sz="quarter" idx="11"/>
          </p:nvPr>
        </p:nvSpPr>
        <p:spPr/>
        <p:txBody>
          <a:bodyPr/>
          <a:lstStyle/>
          <a:p>
            <a:r>
              <a:rPr lang="en-US" smtClean="0"/>
              <a:t>(c) 2020 William H. Reid, MD</a:t>
            </a:r>
            <a:endParaRPr lang="en-US" dirty="0"/>
          </a:p>
        </p:txBody>
      </p:sp>
      <p:sp>
        <p:nvSpPr>
          <p:cNvPr id="9" name="Slide Number Placeholder 8"/>
          <p:cNvSpPr>
            <a:spLocks noGrp="1"/>
          </p:cNvSpPr>
          <p:nvPr>
            <p:ph type="sldNum" sz="quarter" idx="12"/>
          </p:nvPr>
        </p:nvSpPr>
        <p:spPr/>
        <p:txBody>
          <a:bodyPr/>
          <a:lstStyle/>
          <a:p>
            <a:fld id="{031C5295-E075-408E-951F-EF5C133CCFCD}" type="slidenum">
              <a:rPr lang="en-US" smtClean="0"/>
              <a:t>‹#›</a:t>
            </a:fld>
            <a:endParaRPr lang="en-US" dirty="0"/>
          </a:p>
        </p:txBody>
      </p:sp>
    </p:spTree>
    <p:extLst>
      <p:ext uri="{BB962C8B-B14F-4D97-AF65-F5344CB8AC3E}">
        <p14:creationId xmlns:p14="http://schemas.microsoft.com/office/powerpoint/2010/main" val="2260733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6CB8CD-728A-4F2D-91DE-9CF65F3A81C0}" type="datetime1">
              <a:rPr lang="en-US" smtClean="0"/>
              <a:t>1/7/2020</a:t>
            </a:fld>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a:t>
            </a:fld>
            <a:endParaRPr lang="en-US" dirty="0"/>
          </a:p>
        </p:txBody>
      </p:sp>
    </p:spTree>
    <p:extLst>
      <p:ext uri="{BB962C8B-B14F-4D97-AF65-F5344CB8AC3E}">
        <p14:creationId xmlns:p14="http://schemas.microsoft.com/office/powerpoint/2010/main" val="3050778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DB1A23-B2BD-463C-9481-71CD9D4F5889}" type="datetime1">
              <a:rPr lang="en-US" smtClean="0"/>
              <a:t>1/7/2020</a:t>
            </a:fld>
            <a:endParaRPr lang="en-US" dirty="0"/>
          </a:p>
        </p:txBody>
      </p:sp>
      <p:sp>
        <p:nvSpPr>
          <p:cNvPr id="3" name="Footer Placeholder 2"/>
          <p:cNvSpPr>
            <a:spLocks noGrp="1"/>
          </p:cNvSpPr>
          <p:nvPr>
            <p:ph type="ftr" sz="quarter" idx="11"/>
          </p:nvPr>
        </p:nvSpPr>
        <p:spPr/>
        <p:txBody>
          <a:bodyPr/>
          <a:lstStyle/>
          <a:p>
            <a:r>
              <a:rPr lang="en-US" smtClean="0"/>
              <a:t>(c) 2020 William H. Reid, MD</a:t>
            </a:r>
            <a:endParaRPr lang="en-US" dirty="0"/>
          </a:p>
        </p:txBody>
      </p:sp>
      <p:sp>
        <p:nvSpPr>
          <p:cNvPr id="4" name="Slide Number Placeholder 3"/>
          <p:cNvSpPr>
            <a:spLocks noGrp="1"/>
          </p:cNvSpPr>
          <p:nvPr>
            <p:ph type="sldNum" sz="quarter" idx="12"/>
          </p:nvPr>
        </p:nvSpPr>
        <p:spPr/>
        <p:txBody>
          <a:bodyPr/>
          <a:lstStyle/>
          <a:p>
            <a:fld id="{031C5295-E075-408E-951F-EF5C133CCFCD}" type="slidenum">
              <a:rPr lang="en-US" smtClean="0"/>
              <a:t>‹#›</a:t>
            </a:fld>
            <a:endParaRPr lang="en-US" dirty="0"/>
          </a:p>
        </p:txBody>
      </p:sp>
    </p:spTree>
    <p:extLst>
      <p:ext uri="{BB962C8B-B14F-4D97-AF65-F5344CB8AC3E}">
        <p14:creationId xmlns:p14="http://schemas.microsoft.com/office/powerpoint/2010/main" val="267964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F41610-0B3C-48CF-BE61-585ED24F29DE}" type="datetime1">
              <a:rPr lang="en-US" smtClean="0"/>
              <a:t>1/7/2020</a:t>
            </a:fld>
            <a:endParaRPr lang="en-US" dirty="0"/>
          </a:p>
        </p:txBody>
      </p:sp>
      <p:sp>
        <p:nvSpPr>
          <p:cNvPr id="6" name="Footer Placeholder 5"/>
          <p:cNvSpPr>
            <a:spLocks noGrp="1"/>
          </p:cNvSpPr>
          <p:nvPr>
            <p:ph type="ftr" sz="quarter" idx="11"/>
          </p:nvPr>
        </p:nvSpPr>
        <p:spPr/>
        <p:txBody>
          <a:bodyPr/>
          <a:lstStyle/>
          <a:p>
            <a:r>
              <a:rPr lang="en-US" smtClean="0"/>
              <a:t>(c) 2020 William H. Reid, MD</a:t>
            </a:r>
            <a:endParaRPr lang="en-US" dirty="0"/>
          </a:p>
        </p:txBody>
      </p:sp>
      <p:sp>
        <p:nvSpPr>
          <p:cNvPr id="7" name="Slide Number Placeholder 6"/>
          <p:cNvSpPr>
            <a:spLocks noGrp="1"/>
          </p:cNvSpPr>
          <p:nvPr>
            <p:ph type="sldNum" sz="quarter" idx="12"/>
          </p:nvPr>
        </p:nvSpPr>
        <p:spPr/>
        <p:txBody>
          <a:bodyPr/>
          <a:lstStyle/>
          <a:p>
            <a:fld id="{031C5295-E075-408E-951F-EF5C133CCFCD}" type="slidenum">
              <a:rPr lang="en-US" smtClean="0"/>
              <a:t>‹#›</a:t>
            </a:fld>
            <a:endParaRPr lang="en-US" dirty="0"/>
          </a:p>
        </p:txBody>
      </p:sp>
    </p:spTree>
    <p:extLst>
      <p:ext uri="{BB962C8B-B14F-4D97-AF65-F5344CB8AC3E}">
        <p14:creationId xmlns:p14="http://schemas.microsoft.com/office/powerpoint/2010/main" val="2293363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9B682D-4347-4FB7-A2D7-B75DECEEAED1}" type="datetime1">
              <a:rPr lang="en-US" smtClean="0"/>
              <a:t>1/7/2020</a:t>
            </a:fld>
            <a:endParaRPr lang="en-US" dirty="0"/>
          </a:p>
        </p:txBody>
      </p:sp>
      <p:sp>
        <p:nvSpPr>
          <p:cNvPr id="6" name="Footer Placeholder 5"/>
          <p:cNvSpPr>
            <a:spLocks noGrp="1"/>
          </p:cNvSpPr>
          <p:nvPr>
            <p:ph type="ftr" sz="quarter" idx="11"/>
          </p:nvPr>
        </p:nvSpPr>
        <p:spPr/>
        <p:txBody>
          <a:bodyPr/>
          <a:lstStyle/>
          <a:p>
            <a:r>
              <a:rPr lang="en-US" smtClean="0"/>
              <a:t>(c) 2020 William H. Reid, MD</a:t>
            </a:r>
            <a:endParaRPr lang="en-US" dirty="0"/>
          </a:p>
        </p:txBody>
      </p:sp>
      <p:sp>
        <p:nvSpPr>
          <p:cNvPr id="7" name="Slide Number Placeholder 6"/>
          <p:cNvSpPr>
            <a:spLocks noGrp="1"/>
          </p:cNvSpPr>
          <p:nvPr>
            <p:ph type="sldNum" sz="quarter" idx="12"/>
          </p:nvPr>
        </p:nvSpPr>
        <p:spPr/>
        <p:txBody>
          <a:bodyPr/>
          <a:lstStyle/>
          <a:p>
            <a:fld id="{031C5295-E075-408E-951F-EF5C133CCFCD}" type="slidenum">
              <a:rPr lang="en-US" smtClean="0"/>
              <a:t>‹#›</a:t>
            </a:fld>
            <a:endParaRPr lang="en-US" dirty="0"/>
          </a:p>
        </p:txBody>
      </p:sp>
    </p:spTree>
    <p:extLst>
      <p:ext uri="{BB962C8B-B14F-4D97-AF65-F5344CB8AC3E}">
        <p14:creationId xmlns:p14="http://schemas.microsoft.com/office/powerpoint/2010/main" val="473944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22CEF0-C91F-45B7-A957-06EEBD717E68}" type="datetime1">
              <a:rPr lang="en-US" smtClean="0"/>
              <a:t>1/7/2020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 2020 William H. Reid, MD</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1C5295-E075-408E-951F-EF5C133CCFCD}" type="slidenum">
              <a:rPr lang="en-US" smtClean="0"/>
              <a:t>‹#›</a:t>
            </a:fld>
            <a:endParaRPr lang="en-US" dirty="0"/>
          </a:p>
        </p:txBody>
      </p:sp>
    </p:spTree>
    <p:extLst>
      <p:ext uri="{BB962C8B-B14F-4D97-AF65-F5344CB8AC3E}">
        <p14:creationId xmlns:p14="http://schemas.microsoft.com/office/powerpoint/2010/main" val="2385445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524000"/>
          </a:xfrm>
        </p:spPr>
        <p:txBody>
          <a:bodyPr>
            <a:normAutofit/>
          </a:bodyPr>
          <a:lstStyle/>
          <a:p>
            <a:r>
              <a:rPr lang="en-US" sz="3600" b="1" dirty="0"/>
              <a:t>Clinicians Testifying in Court: The Good, the Bad and the </a:t>
            </a:r>
            <a:r>
              <a:rPr lang="en-US" sz="3600" b="1" dirty="0" smtClean="0"/>
              <a:t>Ugly</a:t>
            </a:r>
            <a:endParaRPr lang="en-US" sz="3600" b="1" dirty="0"/>
          </a:p>
        </p:txBody>
      </p:sp>
      <p:sp>
        <p:nvSpPr>
          <p:cNvPr id="3" name="Subtitle 2"/>
          <p:cNvSpPr>
            <a:spLocks noGrp="1"/>
          </p:cNvSpPr>
          <p:nvPr>
            <p:ph type="subTitle" idx="1"/>
          </p:nvPr>
        </p:nvSpPr>
        <p:spPr>
          <a:xfrm>
            <a:off x="1371600" y="2590800"/>
            <a:ext cx="6400800" cy="3429000"/>
          </a:xfrm>
        </p:spPr>
        <p:txBody>
          <a:bodyPr>
            <a:normAutofit fontScale="92500" lnSpcReduction="10000"/>
          </a:bodyPr>
          <a:lstStyle/>
          <a:p>
            <a:r>
              <a:rPr lang="en-US" sz="2800" dirty="0">
                <a:solidFill>
                  <a:schemeClr val="tx1"/>
                </a:solidFill>
              </a:rPr>
              <a:t>William H. Reid, MD, MPH</a:t>
            </a:r>
          </a:p>
          <a:p>
            <a:r>
              <a:rPr lang="en-US" sz="2400" dirty="0" smtClean="0">
                <a:solidFill>
                  <a:schemeClr val="tx1"/>
                </a:solidFill>
              </a:rPr>
              <a:t>Professor of Psychiatry,</a:t>
            </a:r>
          </a:p>
          <a:p>
            <a:r>
              <a:rPr lang="en-US" sz="2400" dirty="0" smtClean="0">
                <a:solidFill>
                  <a:schemeClr val="tx1"/>
                </a:solidFill>
              </a:rPr>
              <a:t>Dell Medical School of the University of Texas</a:t>
            </a:r>
            <a:endParaRPr lang="en-US" sz="2400" dirty="0" smtClean="0">
              <a:solidFill>
                <a:schemeClr val="tx1"/>
              </a:solidFill>
            </a:endParaRPr>
          </a:p>
          <a:p>
            <a:r>
              <a:rPr lang="en-US" sz="2400" dirty="0" smtClean="0">
                <a:solidFill>
                  <a:schemeClr val="tx1"/>
                </a:solidFill>
              </a:rPr>
              <a:t>Clinical </a:t>
            </a:r>
            <a:r>
              <a:rPr lang="en-US" sz="2400" dirty="0">
                <a:solidFill>
                  <a:schemeClr val="tx1"/>
                </a:solidFill>
              </a:rPr>
              <a:t>Professor of </a:t>
            </a:r>
            <a:r>
              <a:rPr lang="en-US" sz="2400" dirty="0" smtClean="0">
                <a:solidFill>
                  <a:schemeClr val="tx1"/>
                </a:solidFill>
              </a:rPr>
              <a:t>Psychiatry,</a:t>
            </a:r>
            <a:endParaRPr lang="en-US" sz="2400" dirty="0">
              <a:solidFill>
                <a:schemeClr val="tx1"/>
              </a:solidFill>
            </a:endParaRPr>
          </a:p>
          <a:p>
            <a:r>
              <a:rPr lang="en-US" sz="2400" dirty="0" smtClean="0">
                <a:solidFill>
                  <a:schemeClr val="tx1"/>
                </a:solidFill>
              </a:rPr>
              <a:t>Texas Tech University Health Science </a:t>
            </a:r>
            <a:r>
              <a:rPr lang="en-US" sz="2400" dirty="0" smtClean="0">
                <a:solidFill>
                  <a:schemeClr val="tx1"/>
                </a:solidFill>
              </a:rPr>
              <a:t>Center</a:t>
            </a:r>
            <a:endParaRPr lang="en-US" sz="2400" dirty="0" smtClean="0">
              <a:solidFill>
                <a:schemeClr val="tx1"/>
              </a:solidFill>
            </a:endParaRPr>
          </a:p>
          <a:p>
            <a:r>
              <a:rPr lang="en-US" sz="2400" dirty="0" smtClean="0">
                <a:solidFill>
                  <a:schemeClr val="tx1"/>
                </a:solidFill>
              </a:rPr>
              <a:t>and </a:t>
            </a:r>
            <a:r>
              <a:rPr lang="en-US" sz="2400" dirty="0">
                <a:solidFill>
                  <a:schemeClr val="tx1"/>
                </a:solidFill>
              </a:rPr>
              <a:t>some other </a:t>
            </a:r>
            <a:r>
              <a:rPr lang="en-US" sz="2400" dirty="0" smtClean="0">
                <a:solidFill>
                  <a:schemeClr val="tx1"/>
                </a:solidFill>
              </a:rPr>
              <a:t>fine-sounding titles</a:t>
            </a:r>
            <a:endParaRPr lang="en-US" sz="2400" dirty="0" smtClean="0">
              <a:solidFill>
                <a:schemeClr val="tx1"/>
              </a:solidFill>
            </a:endParaRPr>
          </a:p>
          <a:p>
            <a:endParaRPr lang="en-US" sz="2400" dirty="0">
              <a:solidFill>
                <a:schemeClr val="tx1"/>
              </a:solidFill>
            </a:endParaRPr>
          </a:p>
          <a:p>
            <a:r>
              <a:rPr lang="en-US" sz="2400" dirty="0">
                <a:solidFill>
                  <a:schemeClr val="tx1"/>
                </a:solidFill>
              </a:rPr>
              <a:t>www.psychandlaw.org</a:t>
            </a:r>
          </a:p>
          <a:p>
            <a:r>
              <a:rPr lang="en-US" sz="2400" dirty="0" smtClean="0">
                <a:solidFill>
                  <a:schemeClr val="tx1"/>
                </a:solidFill>
              </a:rPr>
              <a:t>reidw@reidpsychiatry.com</a:t>
            </a:r>
            <a:endParaRPr lang="en-US" sz="2400" dirty="0">
              <a:solidFill>
                <a:schemeClr val="tx1"/>
              </a:solidFill>
            </a:endParaRPr>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1</a:t>
            </a:fld>
            <a:endParaRPr lang="en-US" dirty="0"/>
          </a:p>
        </p:txBody>
      </p:sp>
    </p:spTree>
    <p:extLst>
      <p:ext uri="{BB962C8B-B14F-4D97-AF65-F5344CB8AC3E}">
        <p14:creationId xmlns:p14="http://schemas.microsoft.com/office/powerpoint/2010/main" val="1812612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z="4000" dirty="0" smtClean="0"/>
              <a:t>Be Aware of the Vocabulary</a:t>
            </a:r>
            <a:endParaRPr lang="en-US" sz="4000" dirty="0"/>
          </a:p>
        </p:txBody>
      </p:sp>
      <p:sp>
        <p:nvSpPr>
          <p:cNvPr id="3" name="Content Placeholder 2"/>
          <p:cNvSpPr>
            <a:spLocks noGrp="1"/>
          </p:cNvSpPr>
          <p:nvPr>
            <p:ph idx="1"/>
          </p:nvPr>
        </p:nvSpPr>
        <p:spPr>
          <a:xfrm>
            <a:off x="457200" y="1143000"/>
            <a:ext cx="8229600" cy="4983163"/>
          </a:xfrm>
        </p:spPr>
        <p:txBody>
          <a:bodyPr>
            <a:normAutofit lnSpcReduction="10000"/>
          </a:bodyPr>
          <a:lstStyle/>
          <a:p>
            <a:pPr marL="0" indent="0">
              <a:buNone/>
            </a:pPr>
            <a:r>
              <a:rPr lang="en-US" dirty="0" smtClean="0"/>
              <a:t>You don’t have to be a lawyer, but</a:t>
            </a:r>
          </a:p>
          <a:p>
            <a:r>
              <a:rPr lang="en-US" dirty="0" smtClean="0"/>
              <a:t>A legal “fact” is not true unless the judge </a:t>
            </a:r>
            <a:r>
              <a:rPr lang="en-US" u="sng" dirty="0" smtClean="0"/>
              <a:t>or</a:t>
            </a:r>
            <a:r>
              <a:rPr lang="en-US" dirty="0" smtClean="0"/>
              <a:t> both sides say(s) it’s true (See next slide.)</a:t>
            </a:r>
          </a:p>
          <a:p>
            <a:r>
              <a:rPr lang="en-US" dirty="0" smtClean="0"/>
              <a:t>Our concept of “consistent with” is often misunderstood as a certainty in court.</a:t>
            </a:r>
          </a:p>
          <a:p>
            <a:r>
              <a:rPr lang="en-US" dirty="0" smtClean="0"/>
              <a:t>“Standard of care” (SOC), “insanity,” “incapacity,” “incompetency,” “duty,” “reasonable medical certainty,” “proved,” and other terms have specific </a:t>
            </a:r>
            <a:r>
              <a:rPr lang="en-US" dirty="0" smtClean="0"/>
              <a:t>legal definitions </a:t>
            </a:r>
            <a:r>
              <a:rPr lang="en-US" u="sng" dirty="0" smtClean="0"/>
              <a:t>that are different from social or medical usage</a:t>
            </a:r>
            <a:r>
              <a:rPr lang="en-US" dirty="0" smtClean="0"/>
              <a:t>.</a:t>
            </a:r>
            <a:endParaRPr lang="en-US" dirty="0"/>
          </a:p>
        </p:txBody>
      </p:sp>
      <p:sp>
        <p:nvSpPr>
          <p:cNvPr id="4" name="Footer Placeholder 3"/>
          <p:cNvSpPr>
            <a:spLocks noGrp="1"/>
          </p:cNvSpPr>
          <p:nvPr>
            <p:ph type="ftr" sz="quarter" idx="11"/>
          </p:nvPr>
        </p:nvSpPr>
        <p:spPr/>
        <p:txBody>
          <a:bodyPr/>
          <a:lstStyle/>
          <a:p>
            <a:r>
              <a:rPr lang="en-US" dirty="0"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10</a:t>
            </a:fld>
            <a:endParaRPr lang="en-US" dirty="0"/>
          </a:p>
        </p:txBody>
      </p:sp>
    </p:spTree>
    <p:extLst>
      <p:ext uri="{BB962C8B-B14F-4D97-AF65-F5344CB8AC3E}">
        <p14:creationId xmlns:p14="http://schemas.microsoft.com/office/powerpoint/2010/main" val="3249066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dirty="0" smtClean="0"/>
              <a:t>What the Heck is a “Fact”?</a:t>
            </a:r>
            <a:endParaRPr lang="en-US" sz="4000" dirty="0"/>
          </a:p>
        </p:txBody>
      </p:sp>
      <p:sp>
        <p:nvSpPr>
          <p:cNvPr id="3" name="Content Placeholder 2"/>
          <p:cNvSpPr>
            <a:spLocks noGrp="1"/>
          </p:cNvSpPr>
          <p:nvPr>
            <p:ph idx="1"/>
          </p:nvPr>
        </p:nvSpPr>
        <p:spPr>
          <a:xfrm>
            <a:off x="457200" y="1219200"/>
            <a:ext cx="8229600" cy="4800600"/>
          </a:xfrm>
        </p:spPr>
        <p:txBody>
          <a:bodyPr>
            <a:normAutofit/>
          </a:bodyPr>
          <a:lstStyle/>
          <a:p>
            <a:pPr marL="0" indent="0">
              <a:buNone/>
            </a:pPr>
            <a:r>
              <a:rPr lang="en-US" dirty="0" smtClean="0"/>
              <a:t>This is going to sound obtuse.</a:t>
            </a:r>
          </a:p>
          <a:p>
            <a:pPr marL="0" indent="0">
              <a:buNone/>
            </a:pPr>
            <a:endParaRPr lang="en-US" sz="1700" dirty="0" smtClean="0"/>
          </a:p>
          <a:p>
            <a:r>
              <a:rPr lang="en-US" dirty="0" smtClean="0"/>
              <a:t>A legal fact is not true until a judge says it’s true </a:t>
            </a:r>
            <a:r>
              <a:rPr lang="en-US" u="sng" dirty="0" smtClean="0"/>
              <a:t>or</a:t>
            </a:r>
            <a:r>
              <a:rPr lang="en-US" dirty="0" smtClean="0"/>
              <a:t> both sides agree that it’s true.</a:t>
            </a:r>
          </a:p>
          <a:p>
            <a:r>
              <a:rPr lang="en-US" dirty="0" smtClean="0"/>
              <a:t>“Facts” are </a:t>
            </a:r>
            <a:r>
              <a:rPr lang="en-US" dirty="0" smtClean="0"/>
              <a:t>often convenient </a:t>
            </a:r>
            <a:r>
              <a:rPr lang="en-US" dirty="0" smtClean="0"/>
              <a:t>fictions, and may differ a lot between the litigating sides.</a:t>
            </a:r>
          </a:p>
          <a:p>
            <a:r>
              <a:rPr lang="en-US" dirty="0" smtClean="0"/>
              <a:t>Cases are decided when one side “proves” (or can’t prove), often by a mere 51% probability, that its facts are true.</a:t>
            </a:r>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11</a:t>
            </a:fld>
            <a:endParaRPr lang="en-US" dirty="0"/>
          </a:p>
        </p:txBody>
      </p:sp>
    </p:spTree>
    <p:extLst>
      <p:ext uri="{BB962C8B-B14F-4D97-AF65-F5344CB8AC3E}">
        <p14:creationId xmlns:p14="http://schemas.microsoft.com/office/powerpoint/2010/main" val="1070198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sz="4000" dirty="0" smtClean="0"/>
              <a:t>Facts, cont.</a:t>
            </a:r>
            <a:endParaRPr lang="en-US" sz="4000" dirty="0"/>
          </a:p>
        </p:txBody>
      </p:sp>
      <p:sp>
        <p:nvSpPr>
          <p:cNvPr id="3" name="Content Placeholder 2"/>
          <p:cNvSpPr>
            <a:spLocks noGrp="1"/>
          </p:cNvSpPr>
          <p:nvPr>
            <p:ph idx="1"/>
          </p:nvPr>
        </p:nvSpPr>
        <p:spPr>
          <a:xfrm>
            <a:off x="457200" y="1066800"/>
            <a:ext cx="8229600" cy="5105400"/>
          </a:xfrm>
        </p:spPr>
        <p:txBody>
          <a:bodyPr>
            <a:normAutofit lnSpcReduction="10000"/>
          </a:bodyPr>
          <a:lstStyle/>
          <a:p>
            <a:r>
              <a:rPr lang="en-US" dirty="0"/>
              <a:t>In criminal cases the </a:t>
            </a:r>
            <a:r>
              <a:rPr lang="en-US" u="sng" dirty="0"/>
              <a:t>prosecution</a:t>
            </a:r>
            <a:r>
              <a:rPr lang="en-US" dirty="0"/>
              <a:t> </a:t>
            </a:r>
            <a:r>
              <a:rPr lang="en-US" dirty="0" smtClean="0"/>
              <a:t>(government) must </a:t>
            </a:r>
            <a:r>
              <a:rPr lang="en-US" dirty="0"/>
              <a:t>prove its facts (</a:t>
            </a:r>
            <a:r>
              <a:rPr lang="en-US" dirty="0" smtClean="0"/>
              <a:t>allegations against the defendant) beyond reasonable doubt.</a:t>
            </a:r>
          </a:p>
          <a:p>
            <a:pPr marL="0" indent="0">
              <a:buNone/>
            </a:pPr>
            <a:endParaRPr lang="en-US" sz="1600" dirty="0"/>
          </a:p>
          <a:p>
            <a:r>
              <a:rPr lang="en-US" dirty="0"/>
              <a:t>In civil cases, the </a:t>
            </a:r>
            <a:r>
              <a:rPr lang="en-US" u="sng" dirty="0"/>
              <a:t>plaintiff</a:t>
            </a:r>
            <a:r>
              <a:rPr lang="en-US" dirty="0"/>
              <a:t> must prove its facts </a:t>
            </a:r>
            <a:r>
              <a:rPr lang="en-US" dirty="0" smtClean="0"/>
              <a:t>(including allegations against the defendant) to a preponderance of the evidence (50+%) (occasionally to a clear and convincing degree, 75-80%).</a:t>
            </a:r>
          </a:p>
          <a:p>
            <a:endParaRPr lang="en-US" sz="1700" dirty="0"/>
          </a:p>
          <a:p>
            <a:r>
              <a:rPr lang="en-US" dirty="0" smtClean="0"/>
              <a:t>There are nuances; don’t get picky.</a:t>
            </a: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12</a:t>
            </a:fld>
            <a:endParaRPr lang="en-US" dirty="0"/>
          </a:p>
        </p:txBody>
      </p:sp>
    </p:spTree>
    <p:extLst>
      <p:ext uri="{BB962C8B-B14F-4D97-AF65-F5344CB8AC3E}">
        <p14:creationId xmlns:p14="http://schemas.microsoft.com/office/powerpoint/2010/main" val="28321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Kinds of Witnesses</a:t>
            </a:r>
            <a:endParaRPr lang="en-US" dirty="0"/>
          </a:p>
        </p:txBody>
      </p:sp>
      <p:sp>
        <p:nvSpPr>
          <p:cNvPr id="3" name="Content Placeholder 2"/>
          <p:cNvSpPr>
            <a:spLocks noGrp="1"/>
          </p:cNvSpPr>
          <p:nvPr>
            <p:ph idx="1"/>
          </p:nvPr>
        </p:nvSpPr>
        <p:spPr>
          <a:xfrm>
            <a:off x="457200" y="1752600"/>
            <a:ext cx="8229600" cy="2362200"/>
          </a:xfrm>
        </p:spPr>
        <p:txBody>
          <a:bodyPr/>
          <a:lstStyle/>
          <a:p>
            <a:pPr marL="0" indent="0">
              <a:buNone/>
            </a:pPr>
            <a:r>
              <a:rPr lang="en-US" dirty="0" smtClean="0"/>
              <a:t>For our purposes, there are only two: </a:t>
            </a:r>
          </a:p>
          <a:p>
            <a:pPr marL="0" indent="0">
              <a:buNone/>
            </a:pPr>
            <a:r>
              <a:rPr lang="en-US" b="1" dirty="0" smtClean="0"/>
              <a:t>Fact</a:t>
            </a:r>
            <a:r>
              <a:rPr lang="en-US" dirty="0" smtClean="0"/>
              <a:t> and </a:t>
            </a:r>
            <a:r>
              <a:rPr lang="en-US" b="1" dirty="0" smtClean="0"/>
              <a:t>Expert.</a:t>
            </a:r>
          </a:p>
          <a:p>
            <a:pPr marL="0" indent="0">
              <a:buNone/>
            </a:pPr>
            <a:endParaRPr lang="en-US" sz="2000" dirty="0"/>
          </a:p>
          <a:p>
            <a:pPr marL="0" indent="0">
              <a:buNone/>
            </a:pPr>
            <a:r>
              <a:rPr lang="en-US" dirty="0" smtClean="0"/>
              <a:t>The difference is not what you might think.</a:t>
            </a: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13</a:t>
            </a:fld>
            <a:endParaRPr lang="en-US" dirty="0"/>
          </a:p>
        </p:txBody>
      </p:sp>
    </p:spTree>
    <p:extLst>
      <p:ext uri="{BB962C8B-B14F-4D97-AF65-F5344CB8AC3E}">
        <p14:creationId xmlns:p14="http://schemas.microsoft.com/office/powerpoint/2010/main" val="170553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410200"/>
          </a:xfrm>
        </p:spPr>
        <p:txBody>
          <a:bodyPr>
            <a:normAutofit lnSpcReduction="10000"/>
          </a:bodyPr>
          <a:lstStyle/>
          <a:p>
            <a:pPr marL="0" indent="0">
              <a:buNone/>
            </a:pPr>
            <a:r>
              <a:rPr lang="en-US" dirty="0" smtClean="0"/>
              <a:t>You are a </a:t>
            </a:r>
            <a:r>
              <a:rPr lang="en-US" u="sng" dirty="0" smtClean="0"/>
              <a:t>“fact” witness</a:t>
            </a:r>
            <a:r>
              <a:rPr lang="en-US" dirty="0" smtClean="0"/>
              <a:t> unless the judge says otherwise. As a fact witness you</a:t>
            </a:r>
          </a:p>
          <a:p>
            <a:pPr marL="0" indent="0">
              <a:buNone/>
            </a:pPr>
            <a:endParaRPr lang="en-US" sz="1400" dirty="0" smtClean="0"/>
          </a:p>
          <a:p>
            <a:r>
              <a:rPr lang="en-US" dirty="0" smtClean="0"/>
              <a:t>Can only testify to what you </a:t>
            </a:r>
            <a:r>
              <a:rPr lang="en-US" u="sng" dirty="0" smtClean="0"/>
              <a:t>know</a:t>
            </a:r>
            <a:r>
              <a:rPr lang="en-US" dirty="0" smtClean="0"/>
              <a:t>. It’s often a recitation of the clinical record, what you did, saw, heard with your own ears, etc.</a:t>
            </a:r>
          </a:p>
          <a:p>
            <a:r>
              <a:rPr lang="en-US" dirty="0" smtClean="0"/>
              <a:t>Cannot offer opinions or interpretations.</a:t>
            </a:r>
          </a:p>
          <a:p>
            <a:r>
              <a:rPr lang="en-US" dirty="0" smtClean="0"/>
              <a:t>Can be compelled to testify.</a:t>
            </a:r>
          </a:p>
          <a:p>
            <a:r>
              <a:rPr lang="en-US" dirty="0" smtClean="0"/>
              <a:t>Are usually treated politely.</a:t>
            </a:r>
          </a:p>
          <a:p>
            <a:r>
              <a:rPr lang="en-US" dirty="0" smtClean="0"/>
              <a:t>Don’t get paid. (It’s your civic duty, but your expenses are covered. Sort of.)</a:t>
            </a: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14</a:t>
            </a:fld>
            <a:endParaRPr lang="en-US" dirty="0"/>
          </a:p>
        </p:txBody>
      </p:sp>
    </p:spTree>
    <p:extLst>
      <p:ext uri="{BB962C8B-B14F-4D97-AF65-F5344CB8AC3E}">
        <p14:creationId xmlns:p14="http://schemas.microsoft.com/office/powerpoint/2010/main" val="2466741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762000"/>
            <a:ext cx="8305800" cy="5257800"/>
          </a:xfrm>
        </p:spPr>
        <p:txBody>
          <a:bodyPr>
            <a:normAutofit lnSpcReduction="10000"/>
          </a:bodyPr>
          <a:lstStyle/>
          <a:p>
            <a:pPr marL="0" indent="0">
              <a:buNone/>
            </a:pPr>
            <a:r>
              <a:rPr lang="en-US" dirty="0" smtClean="0"/>
              <a:t>You are an “expert witness” </a:t>
            </a:r>
            <a:r>
              <a:rPr lang="en-US" u="sng" dirty="0" smtClean="0"/>
              <a:t>if the judge says so</a:t>
            </a:r>
            <a:r>
              <a:rPr lang="en-US" dirty="0" smtClean="0"/>
              <a:t>, BUT,</a:t>
            </a:r>
          </a:p>
          <a:p>
            <a:pPr marL="0" indent="0">
              <a:buNone/>
            </a:pPr>
            <a:endParaRPr lang="en-US" sz="1500" dirty="0" smtClean="0"/>
          </a:p>
          <a:p>
            <a:r>
              <a:rPr lang="en-US" dirty="0" smtClean="0"/>
              <a:t>You will have been told in advance that you will be an expert witness.</a:t>
            </a:r>
          </a:p>
          <a:p>
            <a:r>
              <a:rPr lang="en-US" dirty="0" smtClean="0"/>
              <a:t>You will have reviewed everything relevant to the psychiatric aspects of the case.</a:t>
            </a:r>
          </a:p>
          <a:p>
            <a:r>
              <a:rPr lang="en-US" dirty="0" smtClean="0"/>
              <a:t>The other side will know you’re being called to testify as an expert witness.</a:t>
            </a:r>
          </a:p>
          <a:p>
            <a:pPr marL="0" indent="0">
              <a:buNone/>
            </a:pPr>
            <a:endParaRPr lang="en-US" sz="2200" dirty="0" smtClean="0"/>
          </a:p>
          <a:p>
            <a:pPr marL="0" indent="0">
              <a:buNone/>
            </a:pPr>
            <a:r>
              <a:rPr lang="en-US" dirty="0" smtClean="0"/>
              <a:t>Continued . . .</a:t>
            </a: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15</a:t>
            </a:fld>
            <a:endParaRPr lang="en-US" dirty="0"/>
          </a:p>
        </p:txBody>
      </p:sp>
    </p:spTree>
    <p:extLst>
      <p:ext uri="{BB962C8B-B14F-4D97-AF65-F5344CB8AC3E}">
        <p14:creationId xmlns:p14="http://schemas.microsoft.com/office/powerpoint/2010/main" val="2399248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4343400"/>
          </a:xfrm>
        </p:spPr>
        <p:txBody>
          <a:bodyPr>
            <a:normAutofit/>
          </a:bodyPr>
          <a:lstStyle/>
          <a:p>
            <a:pPr marL="0" indent="0">
              <a:buNone/>
            </a:pPr>
            <a:r>
              <a:rPr lang="en-US" dirty="0"/>
              <a:t>c</a:t>
            </a:r>
            <a:r>
              <a:rPr lang="en-US" dirty="0" smtClean="0"/>
              <a:t>ontinued from last slide . . .</a:t>
            </a:r>
          </a:p>
          <a:p>
            <a:pPr marL="0" indent="0">
              <a:buNone/>
            </a:pPr>
            <a:endParaRPr lang="en-US" sz="1600" dirty="0" smtClean="0"/>
          </a:p>
          <a:p>
            <a:r>
              <a:rPr lang="en-US" dirty="0" smtClean="0"/>
              <a:t>You </a:t>
            </a:r>
            <a:r>
              <a:rPr lang="en-US" u="sng" dirty="0" smtClean="0"/>
              <a:t>may</a:t>
            </a:r>
            <a:r>
              <a:rPr lang="en-US" dirty="0" smtClean="0"/>
              <a:t> have written an “expert report.”</a:t>
            </a:r>
          </a:p>
          <a:p>
            <a:r>
              <a:rPr lang="en-US" dirty="0" smtClean="0"/>
              <a:t>Your credentials will be examined in court by both sides to establish (or refute) your expertise (a process called </a:t>
            </a:r>
            <a:r>
              <a:rPr lang="en-US" i="1" dirty="0" smtClean="0"/>
              <a:t>voir dire</a:t>
            </a:r>
            <a:r>
              <a:rPr lang="en-US" dirty="0" smtClean="0"/>
              <a:t>).</a:t>
            </a:r>
          </a:p>
          <a:p>
            <a:r>
              <a:rPr lang="en-US" dirty="0" smtClean="0"/>
              <a:t>The lawyer who called you has agreed to pay you for your time.</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16</a:t>
            </a:fld>
            <a:endParaRPr lang="en-US" dirty="0"/>
          </a:p>
        </p:txBody>
      </p:sp>
    </p:spTree>
    <p:extLst>
      <p:ext uri="{BB962C8B-B14F-4D97-AF65-F5344CB8AC3E}">
        <p14:creationId xmlns:p14="http://schemas.microsoft.com/office/powerpoint/2010/main" val="4084283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000" i="1" dirty="0" smtClean="0"/>
              <a:t>Voir Dire</a:t>
            </a:r>
            <a:endParaRPr lang="en-US" sz="4000" i="1" dirty="0"/>
          </a:p>
        </p:txBody>
      </p:sp>
      <p:sp>
        <p:nvSpPr>
          <p:cNvPr id="3" name="Content Placeholder 2"/>
          <p:cNvSpPr>
            <a:spLocks noGrp="1"/>
          </p:cNvSpPr>
          <p:nvPr>
            <p:ph idx="1"/>
          </p:nvPr>
        </p:nvSpPr>
        <p:spPr>
          <a:xfrm>
            <a:off x="457200" y="1295400"/>
            <a:ext cx="8229600" cy="4830763"/>
          </a:xfrm>
        </p:spPr>
        <p:txBody>
          <a:bodyPr>
            <a:normAutofit/>
          </a:bodyPr>
          <a:lstStyle/>
          <a:p>
            <a:pPr marL="0" indent="0">
              <a:buNone/>
            </a:pPr>
            <a:r>
              <a:rPr lang="en-US" dirty="0" smtClean="0"/>
              <a:t>The process of qualifying an expert (or a juror) to participate in the trial.</a:t>
            </a:r>
          </a:p>
          <a:p>
            <a:r>
              <a:rPr lang="en-US" dirty="0" smtClean="0"/>
              <a:t>Does not apply to fact witnesses.</a:t>
            </a:r>
          </a:p>
          <a:p>
            <a:r>
              <a:rPr lang="en-US" dirty="0" smtClean="0"/>
              <a:t>Lets both sides explore your background.</a:t>
            </a:r>
          </a:p>
          <a:p>
            <a:r>
              <a:rPr lang="en-US" dirty="0" smtClean="0"/>
              <a:t>The judge decides whether or not you are “qualified” to testify.</a:t>
            </a:r>
          </a:p>
          <a:p>
            <a:r>
              <a:rPr lang="en-US" dirty="0" smtClean="0"/>
              <a:t>Can involve embarrassing questions.</a:t>
            </a:r>
          </a:p>
          <a:p>
            <a:r>
              <a:rPr lang="en-US" dirty="0" smtClean="0"/>
              <a:t>Is public (if done in open court).</a:t>
            </a: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17</a:t>
            </a:fld>
            <a:endParaRPr lang="en-US" dirty="0"/>
          </a:p>
        </p:txBody>
      </p:sp>
    </p:spTree>
    <p:extLst>
      <p:ext uri="{BB962C8B-B14F-4D97-AF65-F5344CB8AC3E}">
        <p14:creationId xmlns:p14="http://schemas.microsoft.com/office/powerpoint/2010/main" val="4199249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562600"/>
          </a:xfrm>
        </p:spPr>
        <p:txBody>
          <a:bodyPr>
            <a:normAutofit/>
          </a:bodyPr>
          <a:lstStyle/>
          <a:p>
            <a:pPr marL="0" indent="0">
              <a:buNone/>
            </a:pPr>
            <a:r>
              <a:rPr lang="en-US" dirty="0" smtClean="0"/>
              <a:t>As an </a:t>
            </a:r>
            <a:r>
              <a:rPr lang="en-US" u="sng" dirty="0" smtClean="0"/>
              <a:t>expert</a:t>
            </a:r>
            <a:r>
              <a:rPr lang="en-US" dirty="0" smtClean="0"/>
              <a:t> witness, you</a:t>
            </a:r>
            <a:endParaRPr lang="en-US" sz="1500" dirty="0" smtClean="0"/>
          </a:p>
          <a:p>
            <a:r>
              <a:rPr lang="en-US" dirty="0" smtClean="0"/>
              <a:t>Can offer opinions and interpretations (within your expertise).</a:t>
            </a:r>
          </a:p>
          <a:p>
            <a:r>
              <a:rPr lang="en-US" dirty="0" smtClean="0"/>
              <a:t>Strive for objectivity.</a:t>
            </a:r>
          </a:p>
          <a:p>
            <a:r>
              <a:rPr lang="en-US" dirty="0" smtClean="0"/>
              <a:t>Must base your opinions in valid and reliable science or substantial, relevant experience.</a:t>
            </a:r>
          </a:p>
          <a:p>
            <a:r>
              <a:rPr lang="en-US" dirty="0" smtClean="0"/>
              <a:t>Can consider “hearsay” in forming opinions.</a:t>
            </a:r>
          </a:p>
          <a:p>
            <a:r>
              <a:rPr lang="en-US" dirty="0" smtClean="0"/>
              <a:t>Cannot be compelled to testify.</a:t>
            </a:r>
          </a:p>
          <a:p>
            <a:r>
              <a:rPr lang="en-US" dirty="0" smtClean="0"/>
              <a:t>Get paid by the lawyer who retained you. (Be sure you have that agreement in writing.)</a:t>
            </a:r>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18</a:t>
            </a:fld>
            <a:endParaRPr lang="en-US" dirty="0"/>
          </a:p>
        </p:txBody>
      </p:sp>
    </p:spTree>
    <p:extLst>
      <p:ext uri="{BB962C8B-B14F-4D97-AF65-F5344CB8AC3E}">
        <p14:creationId xmlns:p14="http://schemas.microsoft.com/office/powerpoint/2010/main" val="27182142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1219201"/>
            <a:ext cx="8229600" cy="2514600"/>
          </a:xfrm>
        </p:spPr>
        <p:txBody>
          <a:bodyPr>
            <a:normAutofit/>
          </a:bodyPr>
          <a:lstStyle/>
          <a:p>
            <a:pPr marL="0" indent="0">
              <a:buNone/>
            </a:pPr>
            <a:r>
              <a:rPr lang="en-US" sz="3600" dirty="0" smtClean="0"/>
              <a:t>Don’t confuse any of this with being a “friend of the court.” That’s completely different.</a:t>
            </a:r>
            <a:endParaRPr lang="en-US" sz="3600"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19</a:t>
            </a:fld>
            <a:endParaRPr lang="en-US" dirty="0"/>
          </a:p>
        </p:txBody>
      </p:sp>
    </p:spTree>
    <p:extLst>
      <p:ext uri="{BB962C8B-B14F-4D97-AF65-F5344CB8AC3E}">
        <p14:creationId xmlns:p14="http://schemas.microsoft.com/office/powerpoint/2010/main" val="2062293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EDUCATIONAL OBJECTIVES</a:t>
            </a:r>
          </a:p>
        </p:txBody>
      </p:sp>
      <p:sp>
        <p:nvSpPr>
          <p:cNvPr id="3" name="Content Placeholder 2"/>
          <p:cNvSpPr>
            <a:spLocks noGrp="1"/>
          </p:cNvSpPr>
          <p:nvPr>
            <p:ph idx="1"/>
          </p:nvPr>
        </p:nvSpPr>
        <p:spPr>
          <a:xfrm>
            <a:off x="457200" y="1447800"/>
            <a:ext cx="8229600" cy="4525963"/>
          </a:xfrm>
        </p:spPr>
        <p:txBody>
          <a:bodyPr>
            <a:normAutofit fontScale="92500"/>
          </a:bodyPr>
          <a:lstStyle/>
          <a:p>
            <a:pPr marL="0" indent="0">
              <a:buNone/>
            </a:pPr>
            <a:r>
              <a:rPr lang="en-US" dirty="0"/>
              <a:t>At the end of this presentation, clinician-participants will be better prepared to</a:t>
            </a:r>
          </a:p>
          <a:p>
            <a:r>
              <a:rPr lang="en-US" dirty="0"/>
              <a:t>U</a:t>
            </a:r>
            <a:r>
              <a:rPr lang="en-US" dirty="0" smtClean="0"/>
              <a:t>nderstand </a:t>
            </a:r>
            <a:r>
              <a:rPr lang="en-US" dirty="0"/>
              <a:t>legal and judicial processes relevant to clinician testimony in civil and criminal cases,</a:t>
            </a:r>
          </a:p>
          <a:p>
            <a:r>
              <a:rPr lang="en-US" dirty="0"/>
              <a:t>U</a:t>
            </a:r>
            <a:r>
              <a:rPr lang="en-US" dirty="0" smtClean="0"/>
              <a:t>nderstand </a:t>
            </a:r>
            <a:r>
              <a:rPr lang="en-US" dirty="0"/>
              <a:t>important ethical principles to be considered by clinicians involved in testifying, and </a:t>
            </a:r>
          </a:p>
          <a:p>
            <a:r>
              <a:rPr lang="en-US" dirty="0"/>
              <a:t>U</a:t>
            </a:r>
            <a:r>
              <a:rPr lang="en-US" dirty="0" smtClean="0"/>
              <a:t>nderstand </a:t>
            </a:r>
            <a:r>
              <a:rPr lang="en-US" dirty="0"/>
              <a:t>principles of </a:t>
            </a:r>
            <a:r>
              <a:rPr lang="en-US" dirty="0" smtClean="0"/>
              <a:t>fact </a:t>
            </a:r>
            <a:r>
              <a:rPr lang="en-US" dirty="0"/>
              <a:t>and expert testimony</a:t>
            </a:r>
            <a:r>
              <a:rPr lang="en-US" dirty="0" smtClean="0"/>
              <a:t>.</a:t>
            </a:r>
            <a:r>
              <a:rPr lang="en-US" dirty="0"/>
              <a:t> </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2</a:t>
            </a:fld>
            <a:endParaRPr lang="en-US" dirty="0"/>
          </a:p>
        </p:txBody>
      </p:sp>
    </p:spTree>
    <p:extLst>
      <p:ext uri="{BB962C8B-B14F-4D97-AF65-F5344CB8AC3E}">
        <p14:creationId xmlns:p14="http://schemas.microsoft.com/office/powerpoint/2010/main" val="36470035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914400"/>
            <a:ext cx="8229600" cy="4419600"/>
          </a:xfrm>
        </p:spPr>
        <p:txBody>
          <a:bodyPr>
            <a:normAutofit lnSpcReduction="10000"/>
          </a:bodyPr>
          <a:lstStyle/>
          <a:p>
            <a:pPr marL="0" indent="0">
              <a:buNone/>
            </a:pPr>
            <a:r>
              <a:rPr lang="en-US" dirty="0" smtClean="0"/>
              <a:t>Lawyers sometimes try to finagle opinions out of </a:t>
            </a:r>
            <a:r>
              <a:rPr lang="en-US" u="sng" dirty="0" smtClean="0"/>
              <a:t>fact</a:t>
            </a:r>
            <a:r>
              <a:rPr lang="en-US" dirty="0" smtClean="0"/>
              <a:t> witnesses, especially doctors. That’s sneaky, but sometimes allowed.</a:t>
            </a:r>
          </a:p>
          <a:p>
            <a:pPr marL="0" indent="0">
              <a:buNone/>
            </a:pPr>
            <a:endParaRPr lang="en-US" sz="2000" dirty="0"/>
          </a:p>
          <a:p>
            <a:pPr marL="0" indent="0">
              <a:buNone/>
            </a:pPr>
            <a:r>
              <a:rPr lang="en-US" dirty="0" smtClean="0"/>
              <a:t>There are several reasons you should </a:t>
            </a:r>
            <a:r>
              <a:rPr lang="en-US" u="sng" dirty="0" smtClean="0"/>
              <a:t>resist or refuse</a:t>
            </a:r>
            <a:r>
              <a:rPr lang="en-US" dirty="0" smtClean="0"/>
              <a:t> to offer opinions &amp; interpretations. (The judge will probably support your refusal.)</a:t>
            </a:r>
          </a:p>
          <a:p>
            <a:pPr marL="0" indent="0">
              <a:buNone/>
            </a:pPr>
            <a:endParaRPr lang="en-US" sz="2000" dirty="0"/>
          </a:p>
          <a:p>
            <a:pPr marL="0" indent="0">
              <a:buNone/>
            </a:pPr>
            <a:r>
              <a:rPr lang="en-US" dirty="0" smtClean="0"/>
              <a:t>Here they come . . .</a:t>
            </a: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20</a:t>
            </a:fld>
            <a:endParaRPr lang="en-US" dirty="0"/>
          </a:p>
        </p:txBody>
      </p:sp>
    </p:spTree>
    <p:extLst>
      <p:ext uri="{BB962C8B-B14F-4D97-AF65-F5344CB8AC3E}">
        <p14:creationId xmlns:p14="http://schemas.microsoft.com/office/powerpoint/2010/main" val="6557225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364163"/>
          </a:xfrm>
        </p:spPr>
        <p:txBody>
          <a:bodyPr>
            <a:normAutofit/>
          </a:bodyPr>
          <a:lstStyle/>
          <a:p>
            <a:r>
              <a:rPr lang="en-US" dirty="0" smtClean="0"/>
              <a:t>You haven’t reviewed everything relevant to the case. You have no idea what other facts in the case may be, or what information you lack.</a:t>
            </a:r>
          </a:p>
          <a:p>
            <a:r>
              <a:rPr lang="en-US" dirty="0" smtClean="0"/>
              <a:t>You may not be expert in the questions asked.</a:t>
            </a:r>
          </a:p>
          <a:p>
            <a:r>
              <a:rPr lang="en-US" dirty="0" smtClean="0"/>
              <a:t>You didn’t sign up to be an expert witness, and thus haven’t prepared in anticipation of same.</a:t>
            </a:r>
          </a:p>
          <a:p>
            <a:r>
              <a:rPr lang="en-US" dirty="0" smtClean="0"/>
              <a:t>You haven’t been “qualified” (approved) by the judge to be an expert witness, nor has any side had a chance to challenge your expertise.</a:t>
            </a:r>
          </a:p>
          <a:p>
            <a:r>
              <a:rPr lang="en-US" dirty="0" smtClean="0"/>
              <a:t>You aren’t being paid for your time.</a:t>
            </a: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21</a:t>
            </a:fld>
            <a:endParaRPr lang="en-US" dirty="0"/>
          </a:p>
        </p:txBody>
      </p:sp>
    </p:spTree>
    <p:extLst>
      <p:ext uri="{BB962C8B-B14F-4D97-AF65-F5344CB8AC3E}">
        <p14:creationId xmlns:p14="http://schemas.microsoft.com/office/powerpoint/2010/main" val="173917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440363"/>
          </a:xfrm>
        </p:spPr>
        <p:txBody>
          <a:bodyPr/>
          <a:lstStyle/>
          <a:p>
            <a:pPr marL="0" indent="0">
              <a:buNone/>
            </a:pPr>
            <a:r>
              <a:rPr lang="en-US" dirty="0" smtClean="0"/>
              <a:t>If the judge says it’s OK to testify about your opinions and other things reserved for expert witnesses, you’re entitled to ask the judge (very politely) to put the material in the previous slide on record, including your right to be paid for your time in court.</a:t>
            </a:r>
          </a:p>
          <a:p>
            <a:pPr marL="0" indent="0">
              <a:buNone/>
            </a:pPr>
            <a:endParaRPr lang="en-US" sz="2000" dirty="0"/>
          </a:p>
          <a:p>
            <a:pPr marL="0" indent="0">
              <a:buNone/>
            </a:pPr>
            <a:r>
              <a:rPr lang="en-US" dirty="0" smtClean="0"/>
              <a:t>It’s usually best not to make it a big deal, but DO let the jury know the limits of your review and knowledge.</a:t>
            </a: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22</a:t>
            </a:fld>
            <a:endParaRPr lang="en-US" dirty="0"/>
          </a:p>
        </p:txBody>
      </p:sp>
    </p:spTree>
    <p:extLst>
      <p:ext uri="{BB962C8B-B14F-4D97-AF65-F5344CB8AC3E}">
        <p14:creationId xmlns:p14="http://schemas.microsoft.com/office/powerpoint/2010/main" val="8435050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600" dirty="0" smtClean="0"/>
              <a:t>What Cases Need </a:t>
            </a:r>
            <a:r>
              <a:rPr lang="en-US" sz="3600" u="sng" dirty="0" smtClean="0"/>
              <a:t>Fact</a:t>
            </a:r>
            <a:r>
              <a:rPr lang="en-US" sz="3600" dirty="0" smtClean="0"/>
              <a:t> Testimony?</a:t>
            </a:r>
            <a:endParaRPr lang="en-US" sz="3600" dirty="0"/>
          </a:p>
        </p:txBody>
      </p:sp>
      <p:sp>
        <p:nvSpPr>
          <p:cNvPr id="3" name="Content Placeholder 2"/>
          <p:cNvSpPr>
            <a:spLocks noGrp="1"/>
          </p:cNvSpPr>
          <p:nvPr>
            <p:ph idx="1"/>
          </p:nvPr>
        </p:nvSpPr>
        <p:spPr>
          <a:xfrm>
            <a:off x="457200" y="1371600"/>
            <a:ext cx="8229600" cy="4495801"/>
          </a:xfrm>
        </p:spPr>
        <p:txBody>
          <a:bodyPr>
            <a:normAutofit/>
          </a:bodyPr>
          <a:lstStyle/>
          <a:p>
            <a:r>
              <a:rPr lang="en-US" dirty="0" smtClean="0"/>
              <a:t>Criminal (often defense</a:t>
            </a:r>
            <a:r>
              <a:rPr lang="en-US" dirty="0"/>
              <a:t>, for </a:t>
            </a:r>
            <a:r>
              <a:rPr lang="en-US" dirty="0" smtClean="0"/>
              <a:t>history or mitigation)</a:t>
            </a:r>
          </a:p>
          <a:p>
            <a:r>
              <a:rPr lang="en-US" dirty="0" smtClean="0"/>
              <a:t>Malpractice (medical record, pt. hx, dx, sx, rx.)</a:t>
            </a:r>
          </a:p>
          <a:p>
            <a:r>
              <a:rPr lang="en-US" dirty="0" smtClean="0"/>
              <a:t>Emotional Injury (ditto)</a:t>
            </a:r>
            <a:endParaRPr lang="en-US" dirty="0"/>
          </a:p>
          <a:p>
            <a:r>
              <a:rPr lang="en-US" dirty="0" smtClean="0"/>
              <a:t>Fitness/Disability/Financial Capacity (ditto)</a:t>
            </a:r>
            <a:endParaRPr lang="en-US" dirty="0"/>
          </a:p>
          <a:p>
            <a:r>
              <a:rPr lang="en-US" dirty="0" smtClean="0"/>
              <a:t>Commitment/Involuntary treatment (ditto)</a:t>
            </a:r>
          </a:p>
          <a:p>
            <a:pPr marL="0" indent="0">
              <a:buNone/>
            </a:pPr>
            <a:endParaRPr lang="en-US" sz="1600" dirty="0"/>
          </a:p>
          <a:p>
            <a:pPr marL="0" indent="0">
              <a:buNone/>
            </a:pPr>
            <a:r>
              <a:rPr lang="en-US" u="sng" dirty="0" smtClean="0"/>
              <a:t>Separate from expert opinions</a:t>
            </a:r>
            <a:r>
              <a:rPr lang="en-US" dirty="0" smtClean="0"/>
              <a:t> in the same cases.</a:t>
            </a: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23</a:t>
            </a:fld>
            <a:endParaRPr lang="en-US" dirty="0"/>
          </a:p>
        </p:txBody>
      </p:sp>
    </p:spTree>
    <p:extLst>
      <p:ext uri="{BB962C8B-B14F-4D97-AF65-F5344CB8AC3E}">
        <p14:creationId xmlns:p14="http://schemas.microsoft.com/office/powerpoint/2010/main" val="17584490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4000" dirty="0" smtClean="0"/>
              <a:t>Subpoenas</a:t>
            </a:r>
            <a:endParaRPr lang="en-US" sz="4000" dirty="0"/>
          </a:p>
        </p:txBody>
      </p:sp>
      <p:sp>
        <p:nvSpPr>
          <p:cNvPr id="3" name="Content Placeholder 2"/>
          <p:cNvSpPr>
            <a:spLocks noGrp="1"/>
          </p:cNvSpPr>
          <p:nvPr>
            <p:ph idx="1"/>
          </p:nvPr>
        </p:nvSpPr>
        <p:spPr>
          <a:xfrm>
            <a:off x="457200" y="1295401"/>
            <a:ext cx="8229600" cy="4572000"/>
          </a:xfrm>
        </p:spPr>
        <p:txBody>
          <a:bodyPr/>
          <a:lstStyle/>
          <a:p>
            <a:r>
              <a:rPr lang="en-US" dirty="0" smtClean="0"/>
              <a:t>Sound scary.</a:t>
            </a:r>
          </a:p>
          <a:p>
            <a:r>
              <a:rPr lang="en-US" dirty="0" smtClean="0"/>
              <a:t>“Command” or “demand” that you appear, send records, or both.</a:t>
            </a:r>
          </a:p>
          <a:p>
            <a:r>
              <a:rPr lang="en-US" dirty="0"/>
              <a:t>Two general kinds: Lawyer and </a:t>
            </a:r>
            <a:r>
              <a:rPr lang="en-US" dirty="0" smtClean="0"/>
              <a:t>judicial.</a:t>
            </a:r>
          </a:p>
          <a:p>
            <a:r>
              <a:rPr lang="en-US" dirty="0" smtClean="0"/>
              <a:t>Judicial subpoenas are much more serious. They have teeth.</a:t>
            </a:r>
          </a:p>
          <a:p>
            <a:r>
              <a:rPr lang="en-US" u="sng" dirty="0" smtClean="0"/>
              <a:t>Never ignore a subpoena</a:t>
            </a:r>
            <a:r>
              <a:rPr lang="en-US" dirty="0" smtClean="0"/>
              <a:t>. If you’re unclear about what to do, call your own lawyer.</a:t>
            </a: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24</a:t>
            </a:fld>
            <a:endParaRPr lang="en-US" dirty="0"/>
          </a:p>
        </p:txBody>
      </p:sp>
    </p:spTree>
    <p:extLst>
      <p:ext uri="{BB962C8B-B14F-4D97-AF65-F5344CB8AC3E}">
        <p14:creationId xmlns:p14="http://schemas.microsoft.com/office/powerpoint/2010/main" val="34697627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4000" dirty="0" smtClean="0"/>
              <a:t>Not Your Lawyer</a:t>
            </a:r>
            <a:endParaRPr lang="en-US" sz="4000" dirty="0"/>
          </a:p>
        </p:txBody>
      </p:sp>
      <p:sp>
        <p:nvSpPr>
          <p:cNvPr id="3" name="Content Placeholder 2"/>
          <p:cNvSpPr>
            <a:spLocks noGrp="1"/>
          </p:cNvSpPr>
          <p:nvPr>
            <p:ph idx="1"/>
          </p:nvPr>
        </p:nvSpPr>
        <p:spPr>
          <a:xfrm>
            <a:off x="457200" y="1371600"/>
            <a:ext cx="8229600" cy="4267201"/>
          </a:xfrm>
        </p:spPr>
        <p:txBody>
          <a:bodyPr/>
          <a:lstStyle/>
          <a:p>
            <a:pPr marL="0" indent="0">
              <a:buNone/>
            </a:pPr>
            <a:r>
              <a:rPr lang="en-US" dirty="0" smtClean="0"/>
              <a:t>The lawyer who calls you to testify, or who enlists your help in a case, </a:t>
            </a:r>
            <a:r>
              <a:rPr lang="en-US" u="sng" dirty="0" smtClean="0"/>
              <a:t>is not “your” lawyer</a:t>
            </a:r>
            <a:r>
              <a:rPr lang="en-US" dirty="0" smtClean="0"/>
              <a:t>.</a:t>
            </a:r>
          </a:p>
          <a:p>
            <a:pPr marL="0" indent="0">
              <a:buNone/>
            </a:pPr>
            <a:endParaRPr lang="en-US" sz="1600" dirty="0" smtClean="0"/>
          </a:p>
          <a:p>
            <a:pPr marL="0" indent="0">
              <a:buNone/>
            </a:pPr>
            <a:r>
              <a:rPr lang="en-US" dirty="0" smtClean="0"/>
              <a:t>He/she may be friendly and seem helpful, but his/her duty and allegiance is </a:t>
            </a:r>
            <a:r>
              <a:rPr lang="en-US" u="sng" dirty="0" smtClean="0"/>
              <a:t>solely</a:t>
            </a:r>
            <a:r>
              <a:rPr lang="en-US" dirty="0" smtClean="0"/>
              <a:t> to the client. There is no duty to you, even to be truthful with you, and that lawyer is not the person from whom </a:t>
            </a:r>
            <a:r>
              <a:rPr lang="en-US" dirty="0" smtClean="0"/>
              <a:t>you should seek </a:t>
            </a:r>
            <a:r>
              <a:rPr lang="en-US" dirty="0" smtClean="0"/>
              <a:t>your own legal advice. </a:t>
            </a: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25</a:t>
            </a:fld>
            <a:endParaRPr lang="en-US" dirty="0"/>
          </a:p>
        </p:txBody>
      </p:sp>
    </p:spTree>
    <p:extLst>
      <p:ext uri="{BB962C8B-B14F-4D97-AF65-F5344CB8AC3E}">
        <p14:creationId xmlns:p14="http://schemas.microsoft.com/office/powerpoint/2010/main" val="4149091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3600" dirty="0" smtClean="0"/>
              <a:t>Treater </a:t>
            </a:r>
            <a:r>
              <a:rPr lang="en-US" sz="3600" i="1" dirty="0" smtClean="0"/>
              <a:t>vs.</a:t>
            </a:r>
            <a:r>
              <a:rPr lang="en-US" sz="3600" dirty="0" smtClean="0"/>
              <a:t> Witness </a:t>
            </a:r>
            <a:r>
              <a:rPr lang="en-US" sz="3600" i="1" dirty="0" smtClean="0"/>
              <a:t>vs.</a:t>
            </a:r>
            <a:r>
              <a:rPr lang="en-US" sz="3600" dirty="0" smtClean="0"/>
              <a:t> Expert Witness</a:t>
            </a:r>
            <a:endParaRPr lang="en-US" sz="3600" dirty="0"/>
          </a:p>
        </p:txBody>
      </p:sp>
      <p:sp>
        <p:nvSpPr>
          <p:cNvPr id="3" name="Content Placeholder 2"/>
          <p:cNvSpPr>
            <a:spLocks noGrp="1"/>
          </p:cNvSpPr>
          <p:nvPr>
            <p:ph idx="1"/>
          </p:nvPr>
        </p:nvSpPr>
        <p:spPr>
          <a:xfrm>
            <a:off x="457200" y="1371600"/>
            <a:ext cx="8229600" cy="4754563"/>
          </a:xfrm>
        </p:spPr>
        <p:txBody>
          <a:bodyPr/>
          <a:lstStyle/>
          <a:p>
            <a:r>
              <a:rPr lang="en-US" dirty="0" smtClean="0"/>
              <a:t>It is generally unethical to be an </a:t>
            </a:r>
            <a:r>
              <a:rPr lang="en-US" u="sng" dirty="0" smtClean="0"/>
              <a:t>expert</a:t>
            </a:r>
            <a:r>
              <a:rPr lang="en-US" dirty="0" smtClean="0"/>
              <a:t> witness in a case involving your own (or a former) patient or the patient’s family member.</a:t>
            </a:r>
          </a:p>
          <a:p>
            <a:r>
              <a:rPr lang="en-US" dirty="0" smtClean="0"/>
              <a:t>It is not unethical to be a </a:t>
            </a:r>
            <a:r>
              <a:rPr lang="en-US" u="sng" dirty="0" smtClean="0"/>
              <a:t>fact</a:t>
            </a:r>
            <a:r>
              <a:rPr lang="en-US" dirty="0" smtClean="0"/>
              <a:t> witness, BUT</a:t>
            </a:r>
          </a:p>
          <a:p>
            <a:r>
              <a:rPr lang="en-US" dirty="0" smtClean="0"/>
              <a:t>There are credibility </a:t>
            </a:r>
            <a:r>
              <a:rPr lang="en-US" u="sng" dirty="0" smtClean="0"/>
              <a:t>and clinical</a:t>
            </a:r>
            <a:r>
              <a:rPr lang="en-US" dirty="0" smtClean="0"/>
              <a:t> consequences of mixing treatment &amp; testimony in the same case, </a:t>
            </a:r>
            <a:r>
              <a:rPr lang="en-US" u="sng" dirty="0" smtClean="0"/>
              <a:t>even simple disability reports and commitments</a:t>
            </a:r>
            <a:r>
              <a:rPr lang="en-US" dirty="0" smtClean="0"/>
              <a:t> (both of which may involve “expert” opinions).</a:t>
            </a:r>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26</a:t>
            </a:fld>
            <a:endParaRPr lang="en-US" dirty="0"/>
          </a:p>
        </p:txBody>
      </p:sp>
    </p:spTree>
    <p:extLst>
      <p:ext uri="{BB962C8B-B14F-4D97-AF65-F5344CB8AC3E}">
        <p14:creationId xmlns:p14="http://schemas.microsoft.com/office/powerpoint/2010/main" val="21667726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000" dirty="0" smtClean="0"/>
              <a:t>Treater—Witness—Expert, cont.</a:t>
            </a:r>
            <a:endParaRPr lang="en-US" sz="4000" dirty="0"/>
          </a:p>
        </p:txBody>
      </p:sp>
      <p:sp>
        <p:nvSpPr>
          <p:cNvPr id="3" name="Content Placeholder 2"/>
          <p:cNvSpPr>
            <a:spLocks noGrp="1"/>
          </p:cNvSpPr>
          <p:nvPr>
            <p:ph idx="1"/>
          </p:nvPr>
        </p:nvSpPr>
        <p:spPr>
          <a:xfrm>
            <a:off x="457200" y="1295400"/>
            <a:ext cx="8229600" cy="4830763"/>
          </a:xfrm>
        </p:spPr>
        <p:txBody>
          <a:bodyPr>
            <a:normAutofit/>
          </a:bodyPr>
          <a:lstStyle/>
          <a:p>
            <a:r>
              <a:rPr lang="en-US" dirty="0" smtClean="0"/>
              <a:t>I’m not saying never participate in disability reports or commitments for your patients.</a:t>
            </a:r>
          </a:p>
          <a:p>
            <a:r>
              <a:rPr lang="en-US" dirty="0" smtClean="0"/>
              <a:t>You are often asked only for your findings and records, which are matters of </a:t>
            </a:r>
            <a:r>
              <a:rPr lang="en-US" u="sng" dirty="0" smtClean="0"/>
              <a:t>fact</a:t>
            </a:r>
            <a:r>
              <a:rPr lang="en-US" dirty="0" smtClean="0"/>
              <a:t>, not opinion.</a:t>
            </a:r>
          </a:p>
          <a:p>
            <a:r>
              <a:rPr lang="en-US" dirty="0" smtClean="0"/>
              <a:t>I </a:t>
            </a:r>
            <a:r>
              <a:rPr lang="en-US" u="sng" dirty="0" smtClean="0"/>
              <a:t>do</a:t>
            </a:r>
            <a:r>
              <a:rPr lang="en-US" dirty="0" smtClean="0"/>
              <a:t> recommend that evaluations and offering  </a:t>
            </a:r>
            <a:r>
              <a:rPr lang="en-US" u="sng" dirty="0" smtClean="0"/>
              <a:t>opinions</a:t>
            </a:r>
            <a:r>
              <a:rPr lang="en-US" dirty="0" smtClean="0"/>
              <a:t> in matters involving civil rights (commitments, involuntary treatment, competency, etc.) and dangerousness be done by independent evaluators.</a:t>
            </a: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27</a:t>
            </a:fld>
            <a:endParaRPr lang="en-US" dirty="0"/>
          </a:p>
        </p:txBody>
      </p:sp>
    </p:spTree>
    <p:extLst>
      <p:ext uri="{BB962C8B-B14F-4D97-AF65-F5344CB8AC3E}">
        <p14:creationId xmlns:p14="http://schemas.microsoft.com/office/powerpoint/2010/main" val="885083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dirty="0" smtClean="0"/>
              <a:t>Be Aware of Clinical Consequences</a:t>
            </a:r>
            <a:endParaRPr lang="en-US" dirty="0"/>
          </a:p>
        </p:txBody>
      </p:sp>
      <p:sp>
        <p:nvSpPr>
          <p:cNvPr id="3" name="Content Placeholder 2"/>
          <p:cNvSpPr>
            <a:spLocks noGrp="1"/>
          </p:cNvSpPr>
          <p:nvPr>
            <p:ph idx="1"/>
          </p:nvPr>
        </p:nvSpPr>
        <p:spPr>
          <a:xfrm>
            <a:off x="457200" y="1600201"/>
            <a:ext cx="8229600" cy="4114800"/>
          </a:xfrm>
        </p:spPr>
        <p:txBody>
          <a:bodyPr>
            <a:normAutofit/>
          </a:bodyPr>
          <a:lstStyle/>
          <a:p>
            <a:pPr marL="0" indent="0">
              <a:buNone/>
            </a:pPr>
            <a:r>
              <a:rPr lang="en-US" dirty="0" smtClean="0"/>
              <a:t>Strassburger LH, Gutheil TG, Brodsky A </a:t>
            </a:r>
            <a:r>
              <a:rPr lang="en-US" dirty="0"/>
              <a:t>(1997). On Wearing Two </a:t>
            </a:r>
            <a:r>
              <a:rPr lang="en-US" dirty="0" smtClean="0"/>
              <a:t>Hats: Role Conflict in Serving as Both Psychotherapist and Expert Witness. </a:t>
            </a:r>
            <a:r>
              <a:rPr lang="en-US" i="1" dirty="0"/>
              <a:t>Amer J </a:t>
            </a:r>
            <a:r>
              <a:rPr lang="en-US" i="1" dirty="0" smtClean="0"/>
              <a:t>Psychiatry</a:t>
            </a:r>
            <a:r>
              <a:rPr lang="en-US" dirty="0" smtClean="0"/>
              <a:t> 154:448-456.</a:t>
            </a:r>
          </a:p>
          <a:p>
            <a:pPr marL="0" indent="0">
              <a:buNone/>
            </a:pPr>
            <a:endParaRPr lang="en-US" sz="1800" dirty="0"/>
          </a:p>
          <a:p>
            <a:pPr marL="0" indent="0">
              <a:buNone/>
            </a:pPr>
            <a:r>
              <a:rPr lang="en-US" dirty="0" smtClean="0"/>
              <a:t>Not just for “psychotherapists,” and many of the principles apply to fact testimony as well as expert testimony.</a:t>
            </a: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28</a:t>
            </a:fld>
            <a:endParaRPr lang="en-US" dirty="0"/>
          </a:p>
        </p:txBody>
      </p:sp>
    </p:spTree>
    <p:extLst>
      <p:ext uri="{BB962C8B-B14F-4D97-AF65-F5344CB8AC3E}">
        <p14:creationId xmlns:p14="http://schemas.microsoft.com/office/powerpoint/2010/main" val="12364608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z="4000" i="1" dirty="0" smtClean="0"/>
              <a:t>Pro Se </a:t>
            </a:r>
            <a:r>
              <a:rPr lang="en-US" sz="4000" dirty="0" smtClean="0"/>
              <a:t>Requests and Cases</a:t>
            </a:r>
            <a:endParaRPr lang="en-US" sz="4000" dirty="0"/>
          </a:p>
        </p:txBody>
      </p:sp>
      <p:sp>
        <p:nvSpPr>
          <p:cNvPr id="3" name="Content Placeholder 2"/>
          <p:cNvSpPr>
            <a:spLocks noGrp="1"/>
          </p:cNvSpPr>
          <p:nvPr>
            <p:ph idx="1"/>
          </p:nvPr>
        </p:nvSpPr>
        <p:spPr>
          <a:xfrm>
            <a:off x="457200" y="1295400"/>
            <a:ext cx="8229600" cy="4495800"/>
          </a:xfrm>
        </p:spPr>
        <p:txBody>
          <a:bodyPr>
            <a:normAutofit lnSpcReduction="10000"/>
          </a:bodyPr>
          <a:lstStyle/>
          <a:p>
            <a:pPr marL="0" indent="0">
              <a:buNone/>
            </a:pPr>
            <a:r>
              <a:rPr lang="en-US" dirty="0" smtClean="0"/>
              <a:t>“</a:t>
            </a:r>
            <a:r>
              <a:rPr lang="en-US" i="1" dirty="0" smtClean="0"/>
              <a:t>Pro se</a:t>
            </a:r>
            <a:r>
              <a:rPr lang="en-US" dirty="0" smtClean="0"/>
              <a:t>” refers to cases in which a litigant is his/her own lawyer</a:t>
            </a:r>
            <a:r>
              <a:rPr lang="en-US" dirty="0" smtClean="0"/>
              <a:t>. They’re usually very sticky.</a:t>
            </a:r>
          </a:p>
          <a:p>
            <a:pPr marL="0" indent="0">
              <a:buNone/>
            </a:pPr>
            <a:endParaRPr lang="en-US" sz="1300" i="1" dirty="0" smtClean="0"/>
          </a:p>
          <a:p>
            <a:r>
              <a:rPr lang="en-US" dirty="0" smtClean="0"/>
              <a:t>Be cautious about becoming </a:t>
            </a:r>
            <a:r>
              <a:rPr lang="en-US" dirty="0" smtClean="0"/>
              <a:t>a </a:t>
            </a:r>
            <a:r>
              <a:rPr lang="en-US" dirty="0" smtClean="0"/>
              <a:t>fact witness for </a:t>
            </a:r>
            <a:r>
              <a:rPr lang="en-US" i="1" dirty="0" smtClean="0"/>
              <a:t>pro </a:t>
            </a:r>
            <a:r>
              <a:rPr lang="en-US" i="1" dirty="0" smtClean="0"/>
              <a:t>se</a:t>
            </a:r>
            <a:r>
              <a:rPr lang="en-US" dirty="0" smtClean="0"/>
              <a:t> </a:t>
            </a:r>
            <a:r>
              <a:rPr lang="en-US" dirty="0" smtClean="0"/>
              <a:t>litigants.</a:t>
            </a:r>
          </a:p>
          <a:p>
            <a:r>
              <a:rPr lang="en-US" dirty="0" smtClean="0"/>
              <a:t>Use extreme caution in becoming an expert for </a:t>
            </a:r>
            <a:r>
              <a:rPr lang="en-US" i="1" dirty="0" smtClean="0"/>
              <a:t>pro se</a:t>
            </a:r>
            <a:r>
              <a:rPr lang="en-US" dirty="0" smtClean="0"/>
              <a:t> litigants. (Bill </a:t>
            </a:r>
            <a:r>
              <a:rPr lang="en-US" dirty="0" err="1" smtClean="0"/>
              <a:t>sez</a:t>
            </a:r>
            <a:r>
              <a:rPr lang="en-US" dirty="0" smtClean="0"/>
              <a:t>, “Don’t do it!”)</a:t>
            </a:r>
            <a:endParaRPr lang="en-US" dirty="0" smtClean="0"/>
          </a:p>
          <a:p>
            <a:r>
              <a:rPr lang="en-US" dirty="0" smtClean="0"/>
              <a:t>Never be an expert witness for your </a:t>
            </a:r>
            <a:r>
              <a:rPr lang="en-US" dirty="0" smtClean="0"/>
              <a:t>own </a:t>
            </a:r>
            <a:r>
              <a:rPr lang="en-US" dirty="0" smtClean="0"/>
              <a:t>patient. </a:t>
            </a:r>
            <a:endParaRPr lang="en-US" dirty="0" smtClean="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29</a:t>
            </a:fld>
            <a:endParaRPr lang="en-US" dirty="0"/>
          </a:p>
        </p:txBody>
      </p:sp>
    </p:spTree>
    <p:extLst>
      <p:ext uri="{BB962C8B-B14F-4D97-AF65-F5344CB8AC3E}">
        <p14:creationId xmlns:p14="http://schemas.microsoft.com/office/powerpoint/2010/main" val="1678516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105400"/>
          </a:xfrm>
        </p:spPr>
        <p:txBody>
          <a:bodyPr>
            <a:normAutofit fontScale="92500" lnSpcReduction="20000"/>
          </a:bodyPr>
          <a:lstStyle/>
          <a:p>
            <a:pPr marL="0" indent="0">
              <a:buNone/>
            </a:pPr>
            <a:r>
              <a:rPr lang="en-US" sz="3600" b="1" dirty="0"/>
              <a:t>I am not a lawyer.</a:t>
            </a:r>
          </a:p>
          <a:p>
            <a:pPr marL="0" indent="0">
              <a:buNone/>
            </a:pPr>
            <a:r>
              <a:rPr lang="en-US" sz="3600" i="1" dirty="0"/>
              <a:t>Yo no soy un abogado</a:t>
            </a:r>
            <a:r>
              <a:rPr lang="en-US" sz="3600" i="1" dirty="0" smtClean="0"/>
              <a:t>.</a:t>
            </a:r>
          </a:p>
          <a:p>
            <a:pPr marL="0" indent="0">
              <a:buNone/>
            </a:pPr>
            <a:r>
              <a:rPr lang="de-DE" sz="3600" i="1" dirty="0" smtClean="0"/>
              <a:t>Ich bin kein Anwalt.</a:t>
            </a:r>
            <a:endParaRPr lang="en-US" sz="3600" i="1" dirty="0"/>
          </a:p>
          <a:p>
            <a:pPr marL="0" indent="0" algn="r" rtl="1">
              <a:buNone/>
            </a:pPr>
            <a:r>
              <a:rPr lang="he-IL" sz="3600" dirty="0" smtClean="0"/>
              <a:t>אני </a:t>
            </a:r>
            <a:r>
              <a:rPr lang="he-IL" sz="3600" dirty="0"/>
              <a:t>לא עורך דין.</a:t>
            </a:r>
            <a:endParaRPr lang="en-US" sz="3600" dirty="0"/>
          </a:p>
          <a:p>
            <a:pPr marL="0" indent="0" algn="r">
              <a:buNone/>
            </a:pPr>
            <a:r>
              <a:rPr lang="ur-PK" sz="3600" dirty="0"/>
              <a:t>میں نے ایک وکیل نہیں ہوں.</a:t>
            </a:r>
            <a:endParaRPr lang="en-US" sz="3600" dirty="0" smtClean="0"/>
          </a:p>
          <a:p>
            <a:pPr marL="0" indent="0" algn="r">
              <a:buNone/>
            </a:pPr>
            <a:r>
              <a:rPr lang="fa-IR" sz="3600" dirty="0"/>
              <a:t>من یک وکیل است.</a:t>
            </a:r>
            <a:endParaRPr lang="en-US" sz="3600" dirty="0" smtClean="0"/>
          </a:p>
          <a:p>
            <a:pPr marL="0" indent="0">
              <a:buNone/>
            </a:pPr>
            <a:r>
              <a:rPr lang="fr-FR" sz="3600" i="1" dirty="0"/>
              <a:t>Je ne suis pas </a:t>
            </a:r>
            <a:r>
              <a:rPr lang="fr-FR" sz="3600" i="1" dirty="0" smtClean="0"/>
              <a:t>avocat.</a:t>
            </a:r>
          </a:p>
          <a:p>
            <a:pPr marL="0" indent="0">
              <a:buNone/>
            </a:pPr>
            <a:r>
              <a:rPr lang="fr-FR" sz="3600" i="1" dirty="0" smtClean="0"/>
              <a:t>Ixnay on the awyerlay.</a:t>
            </a:r>
            <a:endParaRPr lang="en-US" sz="3600" i="1" dirty="0" smtClean="0"/>
          </a:p>
          <a:p>
            <a:pPr marL="0" indent="0" algn="ctr">
              <a:buNone/>
            </a:pPr>
            <a:endParaRPr lang="en-US" sz="1800" dirty="0" smtClean="0"/>
          </a:p>
          <a:p>
            <a:pPr marL="0" indent="0" algn="ctr">
              <a:buNone/>
            </a:pPr>
            <a:r>
              <a:rPr lang="en-US" sz="3600" dirty="0" smtClean="0"/>
              <a:t>Please don’t construe this as legal advice.</a:t>
            </a:r>
            <a:endParaRPr lang="en-US" sz="3600"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3</a:t>
            </a:fld>
            <a:endParaRPr lang="en-US" dirty="0"/>
          </a:p>
        </p:txBody>
      </p:sp>
    </p:spTree>
    <p:extLst>
      <p:ext uri="{BB962C8B-B14F-4D97-AF65-F5344CB8AC3E}">
        <p14:creationId xmlns:p14="http://schemas.microsoft.com/office/powerpoint/2010/main" val="40090060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sz="4000" dirty="0" smtClean="0"/>
              <a:t>Testimony Itself</a:t>
            </a:r>
            <a:br>
              <a:rPr lang="en-US" sz="4000" dirty="0" smtClean="0"/>
            </a:br>
            <a:r>
              <a:rPr lang="en-US" sz="4000" dirty="0" smtClean="0"/>
              <a:t>(finally!)</a:t>
            </a:r>
            <a:endParaRPr lang="en-US" sz="4000" dirty="0"/>
          </a:p>
        </p:txBody>
      </p:sp>
      <p:sp>
        <p:nvSpPr>
          <p:cNvPr id="3" name="Content Placeholder 2"/>
          <p:cNvSpPr>
            <a:spLocks noGrp="1"/>
          </p:cNvSpPr>
          <p:nvPr>
            <p:ph idx="1"/>
          </p:nvPr>
        </p:nvSpPr>
        <p:spPr>
          <a:xfrm>
            <a:off x="457200" y="1828800"/>
            <a:ext cx="8229600" cy="4297363"/>
          </a:xfrm>
        </p:spPr>
        <p:txBody>
          <a:bodyPr/>
          <a:lstStyle/>
          <a:p>
            <a:pPr marL="0" indent="0">
              <a:buNone/>
            </a:pPr>
            <a:r>
              <a:rPr lang="en-US" dirty="0" smtClean="0"/>
              <a:t>“Deposition” testimony is slightly different from trial testimony. We’ll get to that in a moment. </a:t>
            </a:r>
          </a:p>
          <a:p>
            <a:pPr marL="0" indent="0">
              <a:buNone/>
            </a:pPr>
            <a:endParaRPr lang="en-US" sz="1800" dirty="0" smtClean="0"/>
          </a:p>
          <a:p>
            <a:pPr marL="0" indent="0">
              <a:buNone/>
            </a:pPr>
            <a:r>
              <a:rPr lang="en-US" dirty="0" smtClean="0"/>
              <a:t>For now, here are lots and lots of </a:t>
            </a:r>
            <a:r>
              <a:rPr lang="en-US" u="sng" dirty="0" smtClean="0"/>
              <a:t>general</a:t>
            </a:r>
            <a:r>
              <a:rPr lang="en-US" dirty="0" smtClean="0"/>
              <a:t> points about testifying in court:</a:t>
            </a: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30</a:t>
            </a:fld>
            <a:endParaRPr lang="en-US" dirty="0"/>
          </a:p>
        </p:txBody>
      </p:sp>
    </p:spTree>
    <p:extLst>
      <p:ext uri="{BB962C8B-B14F-4D97-AF65-F5344CB8AC3E}">
        <p14:creationId xmlns:p14="http://schemas.microsoft.com/office/powerpoint/2010/main" val="20633676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dirty="0" smtClean="0"/>
              <a:t>Dress the Part; Look Professional</a:t>
            </a:r>
            <a:endParaRPr lang="en-US" dirty="0"/>
          </a:p>
        </p:txBody>
      </p:sp>
      <p:sp>
        <p:nvSpPr>
          <p:cNvPr id="3" name="Content Placeholder 2"/>
          <p:cNvSpPr>
            <a:spLocks noGrp="1"/>
          </p:cNvSpPr>
          <p:nvPr>
            <p:ph idx="1"/>
          </p:nvPr>
        </p:nvSpPr>
        <p:spPr>
          <a:xfrm>
            <a:off x="457200" y="1447801"/>
            <a:ext cx="8229600" cy="4343400"/>
          </a:xfrm>
        </p:spPr>
        <p:txBody>
          <a:bodyPr>
            <a:normAutofit/>
          </a:bodyPr>
          <a:lstStyle/>
          <a:p>
            <a:r>
              <a:rPr lang="en-US" dirty="0" smtClean="0"/>
              <a:t>It’s a matter of </a:t>
            </a:r>
            <a:r>
              <a:rPr lang="en-US" u="sng" dirty="0" smtClean="0"/>
              <a:t>respect</a:t>
            </a:r>
            <a:r>
              <a:rPr lang="en-US" dirty="0" smtClean="0"/>
              <a:t>.</a:t>
            </a:r>
          </a:p>
          <a:p>
            <a:r>
              <a:rPr lang="en-US" dirty="0" smtClean="0"/>
              <a:t>It’s a matter of </a:t>
            </a:r>
            <a:r>
              <a:rPr lang="en-US" u="sng" dirty="0" smtClean="0"/>
              <a:t>credibility</a:t>
            </a:r>
            <a:r>
              <a:rPr lang="en-US" dirty="0" smtClean="0"/>
              <a:t>.</a:t>
            </a:r>
          </a:p>
          <a:p>
            <a:r>
              <a:rPr lang="en-US" dirty="0" smtClean="0"/>
              <a:t>Dress conservatively. Guys, </a:t>
            </a:r>
            <a:r>
              <a:rPr lang="en-US" u="sng" dirty="0" smtClean="0"/>
              <a:t>wear a coat &amp; tie</a:t>
            </a:r>
            <a:r>
              <a:rPr lang="en-US" dirty="0" smtClean="0"/>
              <a:t>. </a:t>
            </a:r>
          </a:p>
          <a:p>
            <a:r>
              <a:rPr lang="en-US" dirty="0" smtClean="0"/>
              <a:t>Avoid bling.</a:t>
            </a:r>
          </a:p>
          <a:p>
            <a:r>
              <a:rPr lang="en-US" u="sng" dirty="0" smtClean="0"/>
              <a:t>Remove facial piercings</a:t>
            </a:r>
            <a:r>
              <a:rPr lang="en-US" dirty="0" smtClean="0"/>
              <a:t>.</a:t>
            </a:r>
          </a:p>
          <a:p>
            <a:r>
              <a:rPr lang="en-US" dirty="0" smtClean="0"/>
              <a:t>If you have facial tattoos, brands or decorative scarification</a:t>
            </a:r>
            <a:r>
              <a:rPr lang="en-US" dirty="0" smtClean="0"/>
              <a:t>, </a:t>
            </a:r>
            <a:r>
              <a:rPr lang="en-US" dirty="0" smtClean="0"/>
              <a:t>consider a veil. </a:t>
            </a:r>
            <a:r>
              <a:rPr lang="en-US" dirty="0" smtClean="0">
                <a:sym typeface="Wingdings" panose="05000000000000000000" pitchFamily="2" charset="2"/>
              </a:rPr>
              <a:t></a:t>
            </a: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31</a:t>
            </a:fld>
            <a:endParaRPr lang="en-US" dirty="0"/>
          </a:p>
        </p:txBody>
      </p:sp>
    </p:spTree>
    <p:extLst>
      <p:ext uri="{BB962C8B-B14F-4D97-AF65-F5344CB8AC3E}">
        <p14:creationId xmlns:p14="http://schemas.microsoft.com/office/powerpoint/2010/main" val="1598136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z="4000" dirty="0" smtClean="0"/>
              <a:t>Be Prepared</a:t>
            </a:r>
            <a:endParaRPr lang="en-US" sz="4000" dirty="0"/>
          </a:p>
        </p:txBody>
      </p:sp>
      <p:sp>
        <p:nvSpPr>
          <p:cNvPr id="3" name="Content Placeholder 2"/>
          <p:cNvSpPr>
            <a:spLocks noGrp="1"/>
          </p:cNvSpPr>
          <p:nvPr>
            <p:ph idx="1"/>
          </p:nvPr>
        </p:nvSpPr>
        <p:spPr>
          <a:xfrm>
            <a:off x="457200" y="1219200"/>
            <a:ext cx="8229600" cy="5029200"/>
          </a:xfrm>
        </p:spPr>
        <p:txBody>
          <a:bodyPr>
            <a:normAutofit lnSpcReduction="10000"/>
          </a:bodyPr>
          <a:lstStyle/>
          <a:p>
            <a:r>
              <a:rPr lang="en-US" dirty="0" smtClean="0"/>
              <a:t>Insist on some preparation by the lawyer who has called you, even if only by phone.</a:t>
            </a:r>
          </a:p>
          <a:p>
            <a:r>
              <a:rPr lang="en-US" dirty="0" smtClean="0"/>
              <a:t>Don’t accept “Just meet me at the courthouse and bring your records.”</a:t>
            </a:r>
          </a:p>
          <a:p>
            <a:r>
              <a:rPr lang="en-US" dirty="0" smtClean="0"/>
              <a:t>If you’re being called to give opinions (i.e., as an expert), be </a:t>
            </a:r>
            <a:r>
              <a:rPr lang="en-US" u="sng" dirty="0" smtClean="0"/>
              <a:t>sure</a:t>
            </a:r>
            <a:r>
              <a:rPr lang="en-US" dirty="0" smtClean="0"/>
              <a:t> you have adequate and complete information, double the lawyer preparation time, and charge for it. </a:t>
            </a:r>
          </a:p>
          <a:p>
            <a:r>
              <a:rPr lang="en-US" dirty="0" smtClean="0"/>
              <a:t>Don’t be shy about the above. The lawyer understands, I promise.</a:t>
            </a:r>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32</a:t>
            </a:fld>
            <a:endParaRPr lang="en-US" dirty="0"/>
          </a:p>
        </p:txBody>
      </p:sp>
    </p:spTree>
    <p:extLst>
      <p:ext uri="{BB962C8B-B14F-4D97-AF65-F5344CB8AC3E}">
        <p14:creationId xmlns:p14="http://schemas.microsoft.com/office/powerpoint/2010/main" val="2051623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z="4000" dirty="0" smtClean="0"/>
              <a:t>Testifying</a:t>
            </a:r>
            <a:endParaRPr lang="en-US" sz="4000" dirty="0"/>
          </a:p>
        </p:txBody>
      </p:sp>
      <p:sp>
        <p:nvSpPr>
          <p:cNvPr id="3" name="Content Placeholder 2"/>
          <p:cNvSpPr>
            <a:spLocks noGrp="1"/>
          </p:cNvSpPr>
          <p:nvPr>
            <p:ph idx="1"/>
          </p:nvPr>
        </p:nvSpPr>
        <p:spPr>
          <a:xfrm>
            <a:off x="457200" y="1295401"/>
            <a:ext cx="8229600" cy="4572000"/>
          </a:xfrm>
        </p:spPr>
        <p:txBody>
          <a:bodyPr>
            <a:normAutofit fontScale="92500" lnSpcReduction="10000"/>
          </a:bodyPr>
          <a:lstStyle/>
          <a:p>
            <a:r>
              <a:rPr lang="en-US" dirty="0" smtClean="0"/>
              <a:t>You </a:t>
            </a:r>
            <a:r>
              <a:rPr lang="en-US" dirty="0"/>
              <a:t>are </a:t>
            </a:r>
            <a:r>
              <a:rPr lang="en-US" dirty="0" smtClean="0"/>
              <a:t>there to answer questions, not to proselytize or pontificate. Juries usually like doctors, but they hate wordy or arrogant ones.</a:t>
            </a:r>
          </a:p>
          <a:p>
            <a:r>
              <a:rPr lang="en-US" dirty="0" smtClean="0"/>
              <a:t>In court, the </a:t>
            </a:r>
            <a:r>
              <a:rPr lang="en-US" dirty="0" smtClean="0"/>
              <a:t>lawyer who called you goes </a:t>
            </a:r>
            <a:r>
              <a:rPr lang="en-US" dirty="0" smtClean="0"/>
              <a:t>first (but second in depositions).</a:t>
            </a:r>
            <a:endParaRPr lang="en-US" dirty="0"/>
          </a:p>
          <a:p>
            <a:r>
              <a:rPr lang="en-US" u="sng" dirty="0"/>
              <a:t>Pause</a:t>
            </a:r>
            <a:r>
              <a:rPr lang="en-US" dirty="0"/>
              <a:t> </a:t>
            </a:r>
            <a:r>
              <a:rPr lang="en-US" dirty="0" smtClean="0"/>
              <a:t>very briefly before answering, in case of objections.</a:t>
            </a:r>
            <a:endParaRPr lang="en-US" dirty="0"/>
          </a:p>
          <a:p>
            <a:r>
              <a:rPr lang="en-US" dirty="0"/>
              <a:t>The </a:t>
            </a:r>
            <a:r>
              <a:rPr lang="en-US" dirty="0" smtClean="0"/>
              <a:t>lawyer asking </a:t>
            </a:r>
            <a:r>
              <a:rPr lang="en-US" dirty="0"/>
              <a:t>the question </a:t>
            </a:r>
            <a:r>
              <a:rPr lang="en-US" dirty="0" smtClean="0"/>
              <a:t>almost </a:t>
            </a:r>
            <a:r>
              <a:rPr lang="en-US" dirty="0"/>
              <a:t>always </a:t>
            </a:r>
            <a:r>
              <a:rPr lang="en-US" dirty="0" smtClean="0"/>
              <a:t>knows </a:t>
            </a:r>
            <a:r>
              <a:rPr lang="en-US" dirty="0"/>
              <a:t>the </a:t>
            </a:r>
            <a:r>
              <a:rPr lang="en-US" dirty="0" smtClean="0"/>
              <a:t>answer beforehand, </a:t>
            </a:r>
            <a:r>
              <a:rPr lang="en-US" dirty="0"/>
              <a:t>and may know more than you about that </a:t>
            </a:r>
            <a:r>
              <a:rPr lang="en-US" dirty="0" smtClean="0"/>
              <a:t>narrow </a:t>
            </a:r>
            <a:r>
              <a:rPr lang="en-US" dirty="0"/>
              <a:t>topic</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33</a:t>
            </a:fld>
            <a:endParaRPr lang="en-US" dirty="0"/>
          </a:p>
        </p:txBody>
      </p:sp>
    </p:spTree>
    <p:extLst>
      <p:ext uri="{BB962C8B-B14F-4D97-AF65-F5344CB8AC3E}">
        <p14:creationId xmlns:p14="http://schemas.microsoft.com/office/powerpoint/2010/main" val="5125927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z="4000" dirty="0"/>
              <a:t>Testifying, cont.</a:t>
            </a:r>
          </a:p>
        </p:txBody>
      </p:sp>
      <p:sp>
        <p:nvSpPr>
          <p:cNvPr id="3" name="Content Placeholder 2"/>
          <p:cNvSpPr>
            <a:spLocks noGrp="1"/>
          </p:cNvSpPr>
          <p:nvPr>
            <p:ph idx="1"/>
          </p:nvPr>
        </p:nvSpPr>
        <p:spPr>
          <a:xfrm>
            <a:off x="457200" y="1371600"/>
            <a:ext cx="8229600" cy="4648199"/>
          </a:xfrm>
        </p:spPr>
        <p:txBody>
          <a:bodyPr>
            <a:normAutofit/>
          </a:bodyPr>
          <a:lstStyle/>
          <a:p>
            <a:r>
              <a:rPr lang="en-US" dirty="0" smtClean="0"/>
              <a:t>Explain clearly, in high-school words, </a:t>
            </a:r>
            <a:r>
              <a:rPr lang="en-US" dirty="0"/>
              <a:t>but don't talk down to the jury</a:t>
            </a:r>
            <a:r>
              <a:rPr lang="en-US" dirty="0" smtClean="0"/>
              <a:t>. </a:t>
            </a:r>
            <a:r>
              <a:rPr lang="en-US" u="sng" dirty="0" smtClean="0"/>
              <a:t>Good</a:t>
            </a:r>
            <a:r>
              <a:rPr lang="en-US" dirty="0" smtClean="0"/>
              <a:t> analogies are nice.</a:t>
            </a:r>
            <a:endParaRPr lang="en-US" dirty="0"/>
          </a:p>
          <a:p>
            <a:r>
              <a:rPr lang="en-US" dirty="0"/>
              <a:t>Talk to the jury (or judge if there is no jury), </a:t>
            </a:r>
            <a:r>
              <a:rPr lang="en-US" dirty="0" smtClean="0"/>
              <a:t>not </a:t>
            </a:r>
            <a:r>
              <a:rPr lang="en-US" dirty="0"/>
              <a:t>to the </a:t>
            </a:r>
            <a:r>
              <a:rPr lang="en-US" dirty="0" smtClean="0"/>
              <a:t>lawyer asking the questions.</a:t>
            </a:r>
            <a:endParaRPr lang="en-US" dirty="0"/>
          </a:p>
          <a:p>
            <a:r>
              <a:rPr lang="en-US" u="sng" dirty="0" smtClean="0"/>
              <a:t>Be </a:t>
            </a:r>
            <a:r>
              <a:rPr lang="en-US" u="sng" dirty="0"/>
              <a:t>concise</a:t>
            </a:r>
            <a:r>
              <a:rPr lang="en-US" dirty="0"/>
              <a:t> unless </a:t>
            </a:r>
            <a:r>
              <a:rPr lang="en-US" dirty="0" smtClean="0"/>
              <a:t>you’re asked </a:t>
            </a:r>
            <a:r>
              <a:rPr lang="en-US" dirty="0"/>
              <a:t>to </a:t>
            </a:r>
            <a:r>
              <a:rPr lang="en-US" dirty="0" smtClean="0"/>
              <a:t>explain, then </a:t>
            </a:r>
            <a:r>
              <a:rPr lang="en-US" dirty="0"/>
              <a:t>explain concisely and to the specific </a:t>
            </a:r>
            <a:r>
              <a:rPr lang="en-US" dirty="0" smtClean="0"/>
              <a:t>point (but feel free to say “I don’t know,” or “there’s no concise answer to that question”).</a:t>
            </a: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34</a:t>
            </a:fld>
            <a:endParaRPr lang="en-US" dirty="0"/>
          </a:p>
        </p:txBody>
      </p:sp>
    </p:spTree>
    <p:extLst>
      <p:ext uri="{BB962C8B-B14F-4D97-AF65-F5344CB8AC3E}">
        <p14:creationId xmlns:p14="http://schemas.microsoft.com/office/powerpoint/2010/main" val="21343125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sz="4000" dirty="0" smtClean="0"/>
              <a:t>Testifying, cont.</a:t>
            </a:r>
            <a:endParaRPr lang="en-US" sz="4000" dirty="0"/>
          </a:p>
        </p:txBody>
      </p:sp>
      <p:sp>
        <p:nvSpPr>
          <p:cNvPr id="3" name="Content Placeholder 2"/>
          <p:cNvSpPr>
            <a:spLocks noGrp="1"/>
          </p:cNvSpPr>
          <p:nvPr>
            <p:ph idx="1"/>
          </p:nvPr>
        </p:nvSpPr>
        <p:spPr>
          <a:xfrm>
            <a:off x="457200" y="1143000"/>
            <a:ext cx="8229600" cy="5105400"/>
          </a:xfrm>
        </p:spPr>
        <p:txBody>
          <a:bodyPr>
            <a:normAutofit fontScale="92500"/>
          </a:bodyPr>
          <a:lstStyle/>
          <a:p>
            <a:r>
              <a:rPr lang="en-US" dirty="0" smtClean="0"/>
              <a:t>Avoid “never” </a:t>
            </a:r>
            <a:r>
              <a:rPr lang="en-US" dirty="0"/>
              <a:t>and </a:t>
            </a:r>
            <a:r>
              <a:rPr lang="en-US" dirty="0" smtClean="0"/>
              <a:t>“always.”</a:t>
            </a:r>
            <a:endParaRPr lang="en-US" dirty="0"/>
          </a:p>
          <a:p>
            <a:r>
              <a:rPr lang="en-US" dirty="0" smtClean="0"/>
              <a:t>Don’t be sucked in by demands to “Answer </a:t>
            </a:r>
            <a:r>
              <a:rPr lang="en-US" dirty="0"/>
              <a:t>yes or </a:t>
            </a:r>
            <a:r>
              <a:rPr lang="en-US" dirty="0" smtClean="0"/>
              <a:t>no.” </a:t>
            </a:r>
            <a:r>
              <a:rPr lang="en-US" dirty="0"/>
              <a:t>There are </a:t>
            </a:r>
            <a:r>
              <a:rPr lang="en-US" dirty="0" smtClean="0"/>
              <a:t>at least three other acceptable answers: “</a:t>
            </a:r>
            <a:r>
              <a:rPr lang="en-US" u="sng" dirty="0" smtClean="0"/>
              <a:t>I </a:t>
            </a:r>
            <a:r>
              <a:rPr lang="en-US" u="sng" dirty="0"/>
              <a:t>don't </a:t>
            </a:r>
            <a:r>
              <a:rPr lang="en-US" u="sng" dirty="0" smtClean="0"/>
              <a:t>know</a:t>
            </a:r>
            <a:r>
              <a:rPr lang="en-US" dirty="0" smtClean="0"/>
              <a:t>,” “</a:t>
            </a:r>
            <a:r>
              <a:rPr lang="en-US" u="sng" dirty="0" smtClean="0"/>
              <a:t>It’s not a yes-or-no </a:t>
            </a:r>
            <a:r>
              <a:rPr lang="en-US" u="sng" dirty="0" smtClean="0"/>
              <a:t>question</a:t>
            </a:r>
            <a:r>
              <a:rPr lang="en-US" dirty="0" smtClean="0"/>
              <a:t>,” </a:t>
            </a:r>
            <a:r>
              <a:rPr lang="en-US" dirty="0" smtClean="0"/>
              <a:t>and “</a:t>
            </a:r>
            <a:r>
              <a:rPr lang="en-US" u="sng" dirty="0" smtClean="0"/>
              <a:t>It would be misleading to answer yes </a:t>
            </a:r>
            <a:r>
              <a:rPr lang="en-US" u="sng" dirty="0"/>
              <a:t>or </a:t>
            </a:r>
            <a:r>
              <a:rPr lang="en-US" u="sng" dirty="0" smtClean="0"/>
              <a:t>no</a:t>
            </a:r>
            <a:r>
              <a:rPr lang="en-US" dirty="0" smtClean="0"/>
              <a:t>.”</a:t>
            </a:r>
          </a:p>
          <a:p>
            <a:r>
              <a:rPr lang="en-US" dirty="0" smtClean="0"/>
              <a:t>The lawyers and/or judge may argue. Stay out of it and then do as the judge tells you.</a:t>
            </a:r>
            <a:endParaRPr lang="en-US" dirty="0"/>
          </a:p>
          <a:p>
            <a:r>
              <a:rPr lang="en-US" dirty="0" smtClean="0"/>
              <a:t>The above also applies to </a:t>
            </a:r>
            <a:r>
              <a:rPr lang="en-US" u="sng" dirty="0" smtClean="0"/>
              <a:t>judges</a:t>
            </a:r>
            <a:r>
              <a:rPr lang="en-US" dirty="0" smtClean="0"/>
              <a:t>’ demands for yes or no, but be polite; it’s </a:t>
            </a:r>
            <a:r>
              <a:rPr lang="en-US" dirty="0" smtClean="0"/>
              <a:t>the judge’s </a:t>
            </a:r>
            <a:r>
              <a:rPr lang="en-US" dirty="0" smtClean="0"/>
              <a:t>playpen.</a:t>
            </a: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35</a:t>
            </a:fld>
            <a:endParaRPr lang="en-US" dirty="0"/>
          </a:p>
        </p:txBody>
      </p:sp>
    </p:spTree>
    <p:extLst>
      <p:ext uri="{BB962C8B-B14F-4D97-AF65-F5344CB8AC3E}">
        <p14:creationId xmlns:p14="http://schemas.microsoft.com/office/powerpoint/2010/main" val="1983283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4000" dirty="0"/>
              <a:t>Testifying, cont.</a:t>
            </a:r>
          </a:p>
        </p:txBody>
      </p:sp>
      <p:sp>
        <p:nvSpPr>
          <p:cNvPr id="3" name="Content Placeholder 2"/>
          <p:cNvSpPr>
            <a:spLocks noGrp="1"/>
          </p:cNvSpPr>
          <p:nvPr>
            <p:ph idx="1"/>
          </p:nvPr>
        </p:nvSpPr>
        <p:spPr>
          <a:xfrm>
            <a:off x="457200" y="1295400"/>
            <a:ext cx="8229600" cy="4830763"/>
          </a:xfrm>
        </p:spPr>
        <p:txBody>
          <a:bodyPr>
            <a:normAutofit/>
          </a:bodyPr>
          <a:lstStyle/>
          <a:p>
            <a:r>
              <a:rPr lang="en-US" dirty="0"/>
              <a:t>Watch </a:t>
            </a:r>
            <a:r>
              <a:rPr lang="en-US" dirty="0" smtClean="0"/>
              <a:t>out for misquotes and incomplete quotes, of either your words or the record.</a:t>
            </a:r>
          </a:p>
          <a:p>
            <a:r>
              <a:rPr lang="en-US" dirty="0" smtClean="0"/>
              <a:t>Lawyers </a:t>
            </a:r>
            <a:r>
              <a:rPr lang="en-US" dirty="0"/>
              <a:t>often ask the same question in different ways </a:t>
            </a:r>
            <a:r>
              <a:rPr lang="en-US" dirty="0" smtClean="0"/>
              <a:t>to </a:t>
            </a:r>
            <a:r>
              <a:rPr lang="en-US" dirty="0"/>
              <a:t>get the answer they want. Unless you </a:t>
            </a:r>
            <a:r>
              <a:rPr lang="en-US" dirty="0" smtClean="0"/>
              <a:t>think you've </a:t>
            </a:r>
            <a:r>
              <a:rPr lang="en-US" dirty="0"/>
              <a:t>made a mistake, be very consistent.</a:t>
            </a:r>
          </a:p>
          <a:p>
            <a:r>
              <a:rPr lang="en-US" u="sng" dirty="0" smtClean="0"/>
              <a:t>Never</a:t>
            </a:r>
            <a:r>
              <a:rPr lang="en-US" dirty="0" smtClean="0"/>
              <a:t> </a:t>
            </a:r>
            <a:r>
              <a:rPr lang="en-US" dirty="0"/>
              <a:t>get </a:t>
            </a:r>
            <a:r>
              <a:rPr lang="en-US" dirty="0" smtClean="0"/>
              <a:t>mad or irritated </a:t>
            </a:r>
            <a:r>
              <a:rPr lang="en-US" dirty="0"/>
              <a:t>with the opposing lawyer. (</a:t>
            </a:r>
            <a:r>
              <a:rPr lang="en-US" dirty="0" smtClean="0"/>
              <a:t>You’re </a:t>
            </a:r>
            <a:r>
              <a:rPr lang="en-US" dirty="0"/>
              <a:t>above all that.)</a:t>
            </a:r>
          </a:p>
          <a:p>
            <a:r>
              <a:rPr lang="en-US" u="sng" dirty="0"/>
              <a:t>Don't take anything </a:t>
            </a:r>
            <a:r>
              <a:rPr lang="en-US" u="sng" dirty="0" smtClean="0"/>
              <a:t>personally</a:t>
            </a:r>
            <a:r>
              <a:rPr lang="en-US" dirty="0" smtClean="0"/>
              <a:t>.</a:t>
            </a:r>
            <a:endParaRPr lang="en-US" u="sng"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36</a:t>
            </a:fld>
            <a:endParaRPr lang="en-US" dirty="0"/>
          </a:p>
        </p:txBody>
      </p:sp>
    </p:spTree>
    <p:extLst>
      <p:ext uri="{BB962C8B-B14F-4D97-AF65-F5344CB8AC3E}">
        <p14:creationId xmlns:p14="http://schemas.microsoft.com/office/powerpoint/2010/main" val="24697507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z="4000" dirty="0"/>
              <a:t>Testifying, cont.</a:t>
            </a:r>
          </a:p>
        </p:txBody>
      </p:sp>
      <p:sp>
        <p:nvSpPr>
          <p:cNvPr id="3" name="Content Placeholder 2"/>
          <p:cNvSpPr>
            <a:spLocks noGrp="1"/>
          </p:cNvSpPr>
          <p:nvPr>
            <p:ph idx="1"/>
          </p:nvPr>
        </p:nvSpPr>
        <p:spPr>
          <a:xfrm>
            <a:off x="457200" y="1447800"/>
            <a:ext cx="8229600" cy="3810001"/>
          </a:xfrm>
        </p:spPr>
        <p:txBody>
          <a:bodyPr/>
          <a:lstStyle/>
          <a:p>
            <a:r>
              <a:rPr lang="en-US" dirty="0"/>
              <a:t>Do not try to </a:t>
            </a:r>
            <a:r>
              <a:rPr lang="en-US" dirty="0" smtClean="0"/>
              <a:t>give “ultimate” answers (things the </a:t>
            </a:r>
            <a:r>
              <a:rPr lang="en-US" u="sng" dirty="0" smtClean="0"/>
              <a:t>judge or jury</a:t>
            </a:r>
            <a:r>
              <a:rPr lang="en-US" dirty="0" smtClean="0"/>
              <a:t> is to decide, such as “He </a:t>
            </a:r>
            <a:r>
              <a:rPr lang="en-US" dirty="0"/>
              <a:t>was insane at the </a:t>
            </a:r>
            <a:r>
              <a:rPr lang="en-US" dirty="0" smtClean="0"/>
              <a:t>time”; “She is competent”; She meets the commitment criteria”; “It </a:t>
            </a:r>
            <a:r>
              <a:rPr lang="en-US" dirty="0"/>
              <a:t>wasn't </a:t>
            </a:r>
            <a:r>
              <a:rPr lang="en-US" dirty="0" smtClean="0"/>
              <a:t>malpractice”) </a:t>
            </a:r>
            <a:r>
              <a:rPr lang="en-US" dirty="0"/>
              <a:t>unless a lawyer or judge asks </a:t>
            </a:r>
            <a:r>
              <a:rPr lang="en-US" dirty="0" smtClean="0"/>
              <a:t>you specifically.</a:t>
            </a: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37</a:t>
            </a:fld>
            <a:endParaRPr lang="en-US" dirty="0"/>
          </a:p>
        </p:txBody>
      </p:sp>
    </p:spTree>
    <p:extLst>
      <p:ext uri="{BB962C8B-B14F-4D97-AF65-F5344CB8AC3E}">
        <p14:creationId xmlns:p14="http://schemas.microsoft.com/office/powerpoint/2010/main" val="27561955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z="4000" dirty="0" smtClean="0"/>
              <a:t>Deposition Testimony</a:t>
            </a:r>
            <a:endParaRPr lang="en-US" sz="4000" dirty="0"/>
          </a:p>
        </p:txBody>
      </p:sp>
      <p:sp>
        <p:nvSpPr>
          <p:cNvPr id="3" name="Content Placeholder 2"/>
          <p:cNvSpPr>
            <a:spLocks noGrp="1"/>
          </p:cNvSpPr>
          <p:nvPr>
            <p:ph idx="1"/>
          </p:nvPr>
        </p:nvSpPr>
        <p:spPr>
          <a:xfrm>
            <a:off x="457200" y="1295399"/>
            <a:ext cx="8229600" cy="4648201"/>
          </a:xfrm>
        </p:spPr>
        <p:txBody>
          <a:bodyPr>
            <a:normAutofit lnSpcReduction="10000"/>
          </a:bodyPr>
          <a:lstStyle/>
          <a:p>
            <a:pPr marL="0" indent="0">
              <a:buNone/>
            </a:pPr>
            <a:r>
              <a:rPr lang="en-US" dirty="0" smtClean="0"/>
              <a:t>Depositions (“discovery depositions”) are </a:t>
            </a:r>
            <a:r>
              <a:rPr lang="en-US" dirty="0" smtClean="0"/>
              <a:t>most characteristic </a:t>
            </a:r>
            <a:r>
              <a:rPr lang="en-US" dirty="0" smtClean="0"/>
              <a:t>of civil cases (e.g., lawsuits). They give the lawyers a chance to explore the other side’s case, decrease last-minute surprises, and often allow cases to settle without a trial. </a:t>
            </a:r>
            <a:r>
              <a:rPr lang="en-US" dirty="0"/>
              <a:t>They’re not remotely like TV depositions. </a:t>
            </a:r>
            <a:r>
              <a:rPr lang="en-US" dirty="0" smtClean="0"/>
              <a:t>You are the “deponent.”</a:t>
            </a:r>
          </a:p>
          <a:p>
            <a:pPr marL="0" indent="0">
              <a:buNone/>
            </a:pPr>
            <a:endParaRPr lang="en-US" sz="1700" dirty="0" smtClean="0"/>
          </a:p>
          <a:p>
            <a:pPr marL="0" indent="0">
              <a:buNone/>
            </a:pPr>
            <a:r>
              <a:rPr lang="en-US" dirty="0" smtClean="0"/>
              <a:t>In depositions, unlike trials, the opposing lawyer questions you first.</a:t>
            </a: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38</a:t>
            </a:fld>
            <a:endParaRPr lang="en-US" dirty="0"/>
          </a:p>
        </p:txBody>
      </p:sp>
    </p:spTree>
    <p:extLst>
      <p:ext uri="{BB962C8B-B14F-4D97-AF65-F5344CB8AC3E}">
        <p14:creationId xmlns:p14="http://schemas.microsoft.com/office/powerpoint/2010/main" val="10462685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z="4000" dirty="0" smtClean="0"/>
              <a:t>Depositions, cont.</a:t>
            </a:r>
            <a:endParaRPr lang="en-US" sz="4000" dirty="0"/>
          </a:p>
        </p:txBody>
      </p:sp>
      <p:sp>
        <p:nvSpPr>
          <p:cNvPr id="3" name="Content Placeholder 2"/>
          <p:cNvSpPr>
            <a:spLocks noGrp="1"/>
          </p:cNvSpPr>
          <p:nvPr>
            <p:ph idx="1"/>
          </p:nvPr>
        </p:nvSpPr>
        <p:spPr>
          <a:xfrm>
            <a:off x="457200" y="1295400"/>
            <a:ext cx="8229600" cy="4876800"/>
          </a:xfrm>
        </p:spPr>
        <p:txBody>
          <a:bodyPr>
            <a:normAutofit lnSpcReduction="10000"/>
          </a:bodyPr>
          <a:lstStyle/>
          <a:p>
            <a:r>
              <a:rPr lang="en-US" dirty="0" smtClean="0"/>
              <a:t>Much less formal than trials or court hearings.</a:t>
            </a:r>
            <a:endParaRPr lang="en-US" u="sng" dirty="0" smtClean="0"/>
          </a:p>
          <a:p>
            <a:r>
              <a:rPr lang="en-US" dirty="0"/>
              <a:t>Don’t be lulled by the informality</a:t>
            </a:r>
            <a:r>
              <a:rPr lang="en-US" dirty="0" smtClean="0"/>
              <a:t>.</a:t>
            </a:r>
            <a:endParaRPr lang="en-US" u="sng" dirty="0" smtClean="0"/>
          </a:p>
          <a:p>
            <a:r>
              <a:rPr lang="en-US" u="sng" dirty="0" smtClean="0"/>
              <a:t>You’re under oath</a:t>
            </a:r>
            <a:r>
              <a:rPr lang="en-US" dirty="0" smtClean="0"/>
              <a:t>, and the results are </a:t>
            </a:r>
            <a:r>
              <a:rPr lang="en-US" u="sng" dirty="0" smtClean="0"/>
              <a:t>public</a:t>
            </a:r>
            <a:r>
              <a:rPr lang="en-US" dirty="0" smtClean="0"/>
              <a:t>.</a:t>
            </a:r>
          </a:p>
          <a:p>
            <a:r>
              <a:rPr lang="en-US" dirty="0" smtClean="0"/>
              <a:t>Answer/speak as if you were in a courtroom.</a:t>
            </a:r>
          </a:p>
          <a:p>
            <a:r>
              <a:rPr lang="en-US" dirty="0" smtClean="0"/>
              <a:t>If video-recording, </a:t>
            </a:r>
            <a:r>
              <a:rPr lang="en-US" u="sng" dirty="0" smtClean="0"/>
              <a:t>answer to the camera</a:t>
            </a:r>
            <a:r>
              <a:rPr lang="en-US" dirty="0" smtClean="0"/>
              <a:t>.</a:t>
            </a:r>
          </a:p>
          <a:p>
            <a:r>
              <a:rPr lang="en-US" dirty="0" smtClean="0"/>
              <a:t>OK to dress less formally </a:t>
            </a:r>
            <a:r>
              <a:rPr lang="en-US" u="sng" dirty="0" smtClean="0"/>
              <a:t>unless there’s video</a:t>
            </a:r>
            <a:r>
              <a:rPr lang="en-US" dirty="0" smtClean="0"/>
              <a:t>. If you plan to come in scrubs (or leave your tongue stud in), ask about video beforehand.</a:t>
            </a:r>
          </a:p>
          <a:p>
            <a:r>
              <a:rPr lang="en-US" dirty="0" smtClean="0"/>
              <a:t>Avoid being deposed in your own office.</a:t>
            </a:r>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39</a:t>
            </a:fld>
            <a:endParaRPr lang="en-US" dirty="0"/>
          </a:p>
        </p:txBody>
      </p:sp>
    </p:spTree>
    <p:extLst>
      <p:ext uri="{BB962C8B-B14F-4D97-AF65-F5344CB8AC3E}">
        <p14:creationId xmlns:p14="http://schemas.microsoft.com/office/powerpoint/2010/main" val="3794810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fontScale="85000" lnSpcReduction="20000"/>
          </a:bodyPr>
          <a:lstStyle/>
          <a:p>
            <a:pPr marL="0" indent="0">
              <a:buNone/>
            </a:pPr>
            <a:endParaRPr lang="en-US" dirty="0" smtClean="0"/>
          </a:p>
          <a:p>
            <a:pPr marL="0" indent="0">
              <a:buNone/>
            </a:pPr>
            <a:r>
              <a:rPr lang="en-US" sz="3600" dirty="0" smtClean="0"/>
              <a:t>Gutheil TG, Drogin EY (2012). </a:t>
            </a:r>
            <a:r>
              <a:rPr lang="en-US" sz="3600" b="1" i="1" dirty="0" smtClean="0"/>
              <a:t>The </a:t>
            </a:r>
            <a:r>
              <a:rPr lang="en-US" sz="3600" b="1" i="1" dirty="0"/>
              <a:t>Mental Health Professional in Court: A Survival </a:t>
            </a:r>
            <a:r>
              <a:rPr lang="en-US" sz="3600" b="1" i="1" dirty="0" smtClean="0"/>
              <a:t>Guide.</a:t>
            </a:r>
            <a:r>
              <a:rPr lang="en-US" sz="3600" b="1" dirty="0" smtClean="0"/>
              <a:t> </a:t>
            </a:r>
            <a:r>
              <a:rPr lang="en-US" sz="3600" dirty="0" smtClean="0"/>
              <a:t>Washington, DC: American </a:t>
            </a:r>
            <a:r>
              <a:rPr lang="en-US" sz="3600" dirty="0"/>
              <a:t>Psychiatric </a:t>
            </a:r>
            <a:r>
              <a:rPr lang="en-US" sz="3600" dirty="0" smtClean="0"/>
              <a:t>Publishing.</a:t>
            </a:r>
            <a:endParaRPr lang="en-US" sz="3600" dirty="0"/>
          </a:p>
          <a:p>
            <a:pPr marL="0" indent="0">
              <a:buNone/>
            </a:pPr>
            <a:endParaRPr lang="en-US" sz="2100" dirty="0" smtClean="0"/>
          </a:p>
          <a:p>
            <a:pPr marL="0" indent="0">
              <a:buNone/>
            </a:pPr>
            <a:r>
              <a:rPr lang="en-US" sz="3600" dirty="0" smtClean="0"/>
              <a:t>If you don’t want to spend $93.12 for it on Amazon, find the </a:t>
            </a:r>
            <a:r>
              <a:rPr lang="en-US" sz="3600" u="sng" dirty="0" smtClean="0"/>
              <a:t>just-as-useful 1998 version</a:t>
            </a:r>
            <a:r>
              <a:rPr lang="en-US" sz="3600" dirty="0" smtClean="0"/>
              <a:t>: </a:t>
            </a:r>
            <a:endParaRPr lang="en-US" sz="3600" dirty="0"/>
          </a:p>
          <a:p>
            <a:pPr marL="0" indent="0">
              <a:buNone/>
            </a:pPr>
            <a:r>
              <a:rPr lang="en-US" sz="3600" dirty="0" smtClean="0"/>
              <a:t>Gutheil</a:t>
            </a:r>
            <a:r>
              <a:rPr lang="en-US" sz="3600" dirty="0"/>
              <a:t>, TG: </a:t>
            </a:r>
            <a:r>
              <a:rPr lang="en-US" sz="3600" b="1" i="1" dirty="0"/>
              <a:t>The Psychiatrist in Court: A </a:t>
            </a:r>
            <a:r>
              <a:rPr lang="en-US" sz="3600" b="1" i="1" dirty="0" smtClean="0"/>
              <a:t>Survival </a:t>
            </a:r>
            <a:r>
              <a:rPr lang="en-US" sz="3600" b="1" i="1" dirty="0"/>
              <a:t>Guide</a:t>
            </a:r>
            <a:r>
              <a:rPr lang="en-US" sz="3600" b="1" dirty="0"/>
              <a:t>. </a:t>
            </a:r>
            <a:r>
              <a:rPr lang="en-US" sz="3600" dirty="0"/>
              <a:t>Washington, DC: American Psychiatric </a:t>
            </a:r>
            <a:r>
              <a:rPr lang="en-US" sz="3600" dirty="0" smtClean="0"/>
              <a:t>Publishing.</a:t>
            </a:r>
            <a:endParaRPr lang="en-US" sz="3600" dirty="0"/>
          </a:p>
          <a:p>
            <a:pPr marL="0" indent="0">
              <a:buNone/>
            </a:pPr>
            <a:endParaRPr lang="en-US" sz="2100" dirty="0" smtClean="0"/>
          </a:p>
          <a:p>
            <a:pPr marL="0" indent="0">
              <a:buNone/>
            </a:pPr>
            <a:r>
              <a:rPr lang="en-US" sz="3800" dirty="0" smtClean="0"/>
              <a:t>The principles </a:t>
            </a:r>
            <a:r>
              <a:rPr lang="en-US" sz="3800" dirty="0"/>
              <a:t>apply to all </a:t>
            </a:r>
            <a:r>
              <a:rPr lang="en-US" sz="3800" dirty="0" smtClean="0"/>
              <a:t>clinicians.</a:t>
            </a:r>
            <a:endParaRPr lang="en-US" sz="3800"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4</a:t>
            </a:fld>
            <a:endParaRPr lang="en-US" dirty="0"/>
          </a:p>
        </p:txBody>
      </p:sp>
    </p:spTree>
    <p:extLst>
      <p:ext uri="{BB962C8B-B14F-4D97-AF65-F5344CB8AC3E}">
        <p14:creationId xmlns:p14="http://schemas.microsoft.com/office/powerpoint/2010/main" val="32380739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dirty="0" smtClean="0"/>
              <a:t>Special Note About Child Custody</a:t>
            </a:r>
            <a:endParaRPr lang="en-US" dirty="0"/>
          </a:p>
        </p:txBody>
      </p:sp>
      <p:sp>
        <p:nvSpPr>
          <p:cNvPr id="3" name="Content Placeholder 2"/>
          <p:cNvSpPr>
            <a:spLocks noGrp="1"/>
          </p:cNvSpPr>
          <p:nvPr>
            <p:ph idx="1"/>
          </p:nvPr>
        </p:nvSpPr>
        <p:spPr>
          <a:xfrm>
            <a:off x="457200" y="1371600"/>
            <a:ext cx="8229600" cy="4800600"/>
          </a:xfrm>
        </p:spPr>
        <p:txBody>
          <a:bodyPr>
            <a:normAutofit/>
          </a:bodyPr>
          <a:lstStyle/>
          <a:p>
            <a:r>
              <a:rPr lang="en-US" u="sng" dirty="0" smtClean="0"/>
              <a:t>Child custody</a:t>
            </a:r>
            <a:r>
              <a:rPr lang="en-US" dirty="0" smtClean="0"/>
              <a:t> evaluation and testimony is highly specialized, for very good reason. If you’re not child-trained, don’t do it.</a:t>
            </a:r>
          </a:p>
          <a:p>
            <a:r>
              <a:rPr lang="en-US" u="sng" dirty="0" smtClean="0"/>
              <a:t>Competency to parent</a:t>
            </a:r>
            <a:r>
              <a:rPr lang="en-US" dirty="0" smtClean="0"/>
              <a:t> is less specialized, but can quickly become a morass.</a:t>
            </a:r>
          </a:p>
          <a:p>
            <a:r>
              <a:rPr lang="en-US" u="sng" dirty="0" smtClean="0"/>
              <a:t>Never</a:t>
            </a:r>
            <a:r>
              <a:rPr lang="en-US" dirty="0" smtClean="0"/>
              <a:t> become involved in the above as an expert without assessing </a:t>
            </a:r>
            <a:r>
              <a:rPr lang="en-US" u="sng" dirty="0" smtClean="0"/>
              <a:t>all</a:t>
            </a:r>
            <a:r>
              <a:rPr lang="en-US" dirty="0" smtClean="0"/>
              <a:t> the parties, and try hard not to be pulled into your patients’ cases. You never have all the facts.</a:t>
            </a: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40</a:t>
            </a:fld>
            <a:endParaRPr lang="en-US" dirty="0"/>
          </a:p>
        </p:txBody>
      </p:sp>
    </p:spTree>
    <p:extLst>
      <p:ext uri="{BB962C8B-B14F-4D97-AF65-F5344CB8AC3E}">
        <p14:creationId xmlns:p14="http://schemas.microsoft.com/office/powerpoint/2010/main" val="31257882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3048001"/>
          </a:xfrm>
        </p:spPr>
        <p:txBody>
          <a:bodyPr>
            <a:normAutofit/>
          </a:bodyPr>
          <a:lstStyle/>
          <a:p>
            <a:pPr marL="0" indent="0" algn="ctr">
              <a:buNone/>
            </a:pPr>
            <a:r>
              <a:rPr lang="en-US" sz="4400" dirty="0" smtClean="0"/>
              <a:t>Please leave your tips in the jar beside the door.</a:t>
            </a:r>
            <a:endParaRPr lang="en-US" sz="4400"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41</a:t>
            </a:fld>
            <a:endParaRPr lang="en-US" dirty="0"/>
          </a:p>
        </p:txBody>
      </p:sp>
    </p:spTree>
    <p:extLst>
      <p:ext uri="{BB962C8B-B14F-4D97-AF65-F5344CB8AC3E}">
        <p14:creationId xmlns:p14="http://schemas.microsoft.com/office/powerpoint/2010/main" val="762602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990599"/>
            <a:ext cx="8229600" cy="4495801"/>
          </a:xfrm>
        </p:spPr>
        <p:txBody>
          <a:bodyPr>
            <a:normAutofit/>
          </a:bodyPr>
          <a:lstStyle/>
          <a:p>
            <a:pPr marL="0" indent="0">
              <a:buNone/>
            </a:pPr>
            <a:r>
              <a:rPr lang="en-US" sz="3600" dirty="0" smtClean="0"/>
              <a:t>We won’t focus today on “expert” witness roles, though they’ll be mentioned. They are different from ordinary witness roles. </a:t>
            </a:r>
          </a:p>
          <a:p>
            <a:pPr marL="0" indent="0">
              <a:buNone/>
            </a:pPr>
            <a:endParaRPr lang="en-US" sz="2000" dirty="0"/>
          </a:p>
          <a:p>
            <a:pPr marL="0" indent="0">
              <a:buNone/>
            </a:pPr>
            <a:r>
              <a:rPr lang="en-US" sz="3600" dirty="0" smtClean="0"/>
              <a:t>We’re not </a:t>
            </a:r>
            <a:r>
              <a:rPr lang="en-US" sz="3600" dirty="0"/>
              <a:t>talking </a:t>
            </a:r>
            <a:r>
              <a:rPr lang="en-US" sz="3600" dirty="0" smtClean="0"/>
              <a:t>about </a:t>
            </a:r>
            <a:r>
              <a:rPr lang="en-US" sz="3600" u="sng" dirty="0" smtClean="0"/>
              <a:t>you</a:t>
            </a:r>
            <a:r>
              <a:rPr lang="en-US" sz="3600" dirty="0" smtClean="0"/>
              <a:t> being </a:t>
            </a:r>
            <a:r>
              <a:rPr lang="en-US" sz="3600" dirty="0"/>
              <a:t>sued, or </a:t>
            </a:r>
            <a:r>
              <a:rPr lang="en-US" sz="3600" dirty="0" smtClean="0"/>
              <a:t>accused </a:t>
            </a:r>
            <a:r>
              <a:rPr lang="en-US" sz="3600" dirty="0"/>
              <a:t>of malpractice. That's a </a:t>
            </a:r>
            <a:r>
              <a:rPr lang="en-US" sz="3600" dirty="0" smtClean="0"/>
              <a:t>different </a:t>
            </a:r>
            <a:r>
              <a:rPr lang="en-US" sz="3600" dirty="0"/>
              <a:t>talk</a:t>
            </a:r>
            <a:r>
              <a:rPr lang="en-US" sz="3600" dirty="0" smtClean="0"/>
              <a:t>. But some of these principles apply.</a:t>
            </a:r>
            <a:endParaRPr lang="en-US" sz="3600"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5</a:t>
            </a:fld>
            <a:endParaRPr lang="en-US" dirty="0"/>
          </a:p>
        </p:txBody>
      </p:sp>
    </p:spTree>
    <p:extLst>
      <p:ext uri="{BB962C8B-B14F-4D97-AF65-F5344CB8AC3E}">
        <p14:creationId xmlns:p14="http://schemas.microsoft.com/office/powerpoint/2010/main" val="1436288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An Adversary System</a:t>
            </a:r>
            <a:endParaRPr lang="en-US" sz="4000" dirty="0"/>
          </a:p>
        </p:txBody>
      </p:sp>
      <p:sp>
        <p:nvSpPr>
          <p:cNvPr id="3" name="Content Placeholder 2"/>
          <p:cNvSpPr>
            <a:spLocks noGrp="1"/>
          </p:cNvSpPr>
          <p:nvPr>
            <p:ph idx="1"/>
          </p:nvPr>
        </p:nvSpPr>
        <p:spPr>
          <a:xfrm>
            <a:off x="457200" y="1600200"/>
            <a:ext cx="8229600" cy="3505199"/>
          </a:xfrm>
        </p:spPr>
        <p:txBody>
          <a:bodyPr>
            <a:normAutofit/>
          </a:bodyPr>
          <a:lstStyle/>
          <a:p>
            <a:pPr marL="0" indent="0">
              <a:buNone/>
            </a:pPr>
            <a:r>
              <a:rPr lang="en-US" dirty="0" smtClean="0"/>
              <a:t>US courts are </a:t>
            </a:r>
            <a:r>
              <a:rPr lang="en-US" u="sng" dirty="0" smtClean="0"/>
              <a:t>adversary</a:t>
            </a:r>
            <a:r>
              <a:rPr lang="en-US" dirty="0" smtClean="0"/>
              <a:t>, and the witness process is </a:t>
            </a:r>
            <a:r>
              <a:rPr lang="en-US" u="sng" dirty="0" smtClean="0"/>
              <a:t>question-and-answer</a:t>
            </a:r>
            <a:r>
              <a:rPr lang="en-US" dirty="0" smtClean="0"/>
              <a:t>. The lawyer for one side will </a:t>
            </a:r>
            <a:r>
              <a:rPr lang="en-US" dirty="0"/>
              <a:t>like what you have to </a:t>
            </a:r>
            <a:r>
              <a:rPr lang="en-US" dirty="0" smtClean="0"/>
              <a:t>say </a:t>
            </a:r>
            <a:r>
              <a:rPr lang="en-US" dirty="0"/>
              <a:t>and </a:t>
            </a:r>
            <a:r>
              <a:rPr lang="en-US" dirty="0" smtClean="0"/>
              <a:t>ask </a:t>
            </a:r>
            <a:r>
              <a:rPr lang="en-US" dirty="0"/>
              <a:t>easy questions. </a:t>
            </a:r>
            <a:r>
              <a:rPr lang="en-US" dirty="0" smtClean="0"/>
              <a:t>The </a:t>
            </a:r>
            <a:r>
              <a:rPr lang="en-US" dirty="0"/>
              <a:t>other </a:t>
            </a:r>
            <a:r>
              <a:rPr lang="en-US" dirty="0" smtClean="0"/>
              <a:t>won't </a:t>
            </a:r>
            <a:r>
              <a:rPr lang="en-US" dirty="0"/>
              <a:t>like </a:t>
            </a:r>
            <a:r>
              <a:rPr lang="en-US" dirty="0" smtClean="0"/>
              <a:t>it </a:t>
            </a:r>
            <a:r>
              <a:rPr lang="en-US" dirty="0"/>
              <a:t>and will ask </a:t>
            </a:r>
            <a:r>
              <a:rPr lang="en-US" dirty="0" smtClean="0"/>
              <a:t>much harder ones, </a:t>
            </a:r>
            <a:r>
              <a:rPr lang="en-US" dirty="0"/>
              <a:t>try to trip you </a:t>
            </a:r>
            <a:r>
              <a:rPr lang="en-US" dirty="0" smtClean="0"/>
              <a:t>up, and/or dilute your comments.</a:t>
            </a:r>
          </a:p>
          <a:p>
            <a:pPr marL="0" indent="0">
              <a:buNone/>
            </a:pPr>
            <a:endParaRPr lang="en-US" sz="2200" dirty="0"/>
          </a:p>
        </p:txBody>
      </p:sp>
      <p:sp>
        <p:nvSpPr>
          <p:cNvPr id="4" name="Footer Placeholder 3"/>
          <p:cNvSpPr>
            <a:spLocks noGrp="1"/>
          </p:cNvSpPr>
          <p:nvPr>
            <p:ph type="ftr" sz="quarter" idx="11"/>
          </p:nvPr>
        </p:nvSpPr>
        <p:spPr/>
        <p:txBody>
          <a:bodyPr/>
          <a:lstStyle/>
          <a:p>
            <a:r>
              <a:rPr lang="en-US" dirty="0" smtClean="0"/>
              <a:t>(c) </a:t>
            </a:r>
            <a:r>
              <a:rPr lang="en-US" dirty="0" smtClean="0"/>
              <a:t>2020 </a:t>
            </a:r>
            <a:r>
              <a:rPr lang="en-US" dirty="0" smtClean="0"/>
              <a:t>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6</a:t>
            </a:fld>
            <a:endParaRPr lang="en-US" dirty="0"/>
          </a:p>
        </p:txBody>
      </p:sp>
    </p:spTree>
    <p:extLst>
      <p:ext uri="{BB962C8B-B14F-4D97-AF65-F5344CB8AC3E}">
        <p14:creationId xmlns:p14="http://schemas.microsoft.com/office/powerpoint/2010/main" val="2412853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457200" y="914401"/>
            <a:ext cx="8229600" cy="4419600"/>
          </a:xfrm>
        </p:spPr>
        <p:txBody>
          <a:bodyPr/>
          <a:lstStyle/>
          <a:p>
            <a:pPr marL="0" indent="0">
              <a:buNone/>
            </a:pPr>
            <a:r>
              <a:rPr lang="en-US" dirty="0" smtClean="0"/>
              <a:t>Everything we’re talking about today refers to “</a:t>
            </a:r>
            <a:r>
              <a:rPr lang="en-US" u="sng" dirty="0" smtClean="0"/>
              <a:t>trial courts</a:t>
            </a:r>
            <a:r>
              <a:rPr lang="en-US" dirty="0" smtClean="0"/>
              <a:t>.” Those are the first level of court and include almost every trial you see on TV.</a:t>
            </a:r>
          </a:p>
          <a:p>
            <a:pPr marL="0" indent="0">
              <a:buNone/>
            </a:pPr>
            <a:endParaRPr lang="en-US" sz="2000" dirty="0"/>
          </a:p>
          <a:p>
            <a:pPr marL="0" indent="0">
              <a:buNone/>
            </a:pPr>
            <a:r>
              <a:rPr lang="en-US" dirty="0" smtClean="0"/>
              <a:t>“Appeals courts” &amp; “supreme” courts never involve juries or witnesses, just judges/justices, because appeals are always brought on technicalities of the </a:t>
            </a:r>
            <a:r>
              <a:rPr lang="en-US" u="sng" dirty="0" smtClean="0"/>
              <a:t>law</a:t>
            </a:r>
            <a:r>
              <a:rPr lang="en-US" dirty="0" smtClean="0"/>
              <a:t>, not matters of fact.</a:t>
            </a:r>
            <a:endParaRPr lang="en-US" dirty="0"/>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7</a:t>
            </a:fld>
            <a:endParaRPr lang="en-US" dirty="0"/>
          </a:p>
        </p:txBody>
      </p:sp>
    </p:spTree>
    <p:extLst>
      <p:ext uri="{BB962C8B-B14F-4D97-AF65-F5344CB8AC3E}">
        <p14:creationId xmlns:p14="http://schemas.microsoft.com/office/powerpoint/2010/main" val="4274388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z="4000" dirty="0" smtClean="0"/>
              <a:t>Ethics of Testifying</a:t>
            </a:r>
            <a:endParaRPr lang="en-US" sz="4000" dirty="0"/>
          </a:p>
        </p:txBody>
      </p:sp>
      <p:sp>
        <p:nvSpPr>
          <p:cNvPr id="3" name="Content Placeholder 2"/>
          <p:cNvSpPr>
            <a:spLocks noGrp="1"/>
          </p:cNvSpPr>
          <p:nvPr>
            <p:ph idx="1"/>
          </p:nvPr>
        </p:nvSpPr>
        <p:spPr>
          <a:xfrm>
            <a:off x="457200" y="1295400"/>
            <a:ext cx="8229600" cy="4953000"/>
          </a:xfrm>
        </p:spPr>
        <p:txBody>
          <a:bodyPr>
            <a:normAutofit lnSpcReduction="10000"/>
          </a:bodyPr>
          <a:lstStyle/>
          <a:p>
            <a:r>
              <a:rPr lang="en-US" dirty="0" smtClean="0"/>
              <a:t>It is not unethical, in my opinion and that of both APAs, to testify truthfully to </a:t>
            </a:r>
            <a:r>
              <a:rPr lang="en-US" u="sng" dirty="0" smtClean="0"/>
              <a:t>facts</a:t>
            </a:r>
            <a:r>
              <a:rPr lang="en-US" dirty="0" smtClean="0"/>
              <a:t>. (</a:t>
            </a:r>
            <a:r>
              <a:rPr lang="en-US" u="sng" dirty="0" smtClean="0"/>
              <a:t>Note the legal definition of “fact.”</a:t>
            </a:r>
            <a:r>
              <a:rPr lang="en-US" dirty="0" smtClean="0"/>
              <a:t>)</a:t>
            </a:r>
          </a:p>
          <a:p>
            <a:r>
              <a:rPr lang="en-US" dirty="0" smtClean="0"/>
              <a:t>Opinions must be separated from facts.</a:t>
            </a:r>
          </a:p>
          <a:p>
            <a:r>
              <a:rPr lang="en-US" dirty="0" smtClean="0"/>
              <a:t>You may </a:t>
            </a:r>
            <a:r>
              <a:rPr lang="en-US" u="sng" dirty="0" smtClean="0"/>
              <a:t>choose</a:t>
            </a:r>
            <a:r>
              <a:rPr lang="en-US" dirty="0" smtClean="0"/>
              <a:t> not to testify in a friend’s case or about a particular topic, but if you receive a judge’s subpoena (not just a lawyer’s subpoena), you must do so.</a:t>
            </a:r>
          </a:p>
          <a:p>
            <a:r>
              <a:rPr lang="en-US" dirty="0" smtClean="0"/>
              <a:t>Expert witnesses (not fact ones) routinely avoid cases with conflicts of interest.</a:t>
            </a:r>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8</a:t>
            </a:fld>
            <a:endParaRPr lang="en-US" dirty="0"/>
          </a:p>
        </p:txBody>
      </p:sp>
    </p:spTree>
    <p:extLst>
      <p:ext uri="{BB962C8B-B14F-4D97-AF65-F5344CB8AC3E}">
        <p14:creationId xmlns:p14="http://schemas.microsoft.com/office/powerpoint/2010/main" val="4062689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000" dirty="0" smtClean="0"/>
              <a:t>Factfinder/Trier of Fact</a:t>
            </a:r>
            <a:endParaRPr lang="en-US" sz="4000" dirty="0"/>
          </a:p>
        </p:txBody>
      </p:sp>
      <p:sp>
        <p:nvSpPr>
          <p:cNvPr id="3" name="Content Placeholder 2"/>
          <p:cNvSpPr>
            <a:spLocks noGrp="1"/>
          </p:cNvSpPr>
          <p:nvPr>
            <p:ph idx="1"/>
          </p:nvPr>
        </p:nvSpPr>
        <p:spPr>
          <a:xfrm>
            <a:off x="457200" y="1371600"/>
            <a:ext cx="8229600" cy="4602163"/>
          </a:xfrm>
        </p:spPr>
        <p:txBody>
          <a:bodyPr>
            <a:normAutofit lnSpcReduction="10000"/>
          </a:bodyPr>
          <a:lstStyle/>
          <a:p>
            <a:pPr marL="0" indent="0">
              <a:buNone/>
            </a:pPr>
            <a:r>
              <a:rPr lang="en-US" dirty="0" smtClean="0"/>
              <a:t>The “factfinder,” usually a </a:t>
            </a:r>
            <a:r>
              <a:rPr lang="en-US" u="sng" dirty="0" smtClean="0"/>
              <a:t>jury</a:t>
            </a:r>
            <a:r>
              <a:rPr lang="en-US" dirty="0" smtClean="0"/>
              <a:t>, is the entity that  decides who’s telling the “truth.” If there is no jury in the trial, the judge is the factfinder (a “bench” trial). The judge is always the “trier of law” as well, which means he/she determines the </a:t>
            </a:r>
            <a:r>
              <a:rPr lang="en-US" u="sng" dirty="0" smtClean="0"/>
              <a:t>law</a:t>
            </a:r>
            <a:r>
              <a:rPr lang="en-US" dirty="0" smtClean="0"/>
              <a:t> of the case (not the facts or “truth”) and what the jury is </a:t>
            </a:r>
            <a:r>
              <a:rPr lang="en-US" dirty="0"/>
              <a:t>allowed to </a:t>
            </a:r>
            <a:r>
              <a:rPr lang="en-US" dirty="0" smtClean="0"/>
              <a:t>hear.</a:t>
            </a:r>
          </a:p>
          <a:p>
            <a:pPr marL="0" indent="0">
              <a:buNone/>
            </a:pPr>
            <a:endParaRPr lang="en-US" sz="2000" dirty="0"/>
          </a:p>
          <a:p>
            <a:pPr marL="0" indent="0">
              <a:buNone/>
            </a:pPr>
            <a:r>
              <a:rPr lang="en-US" dirty="0" smtClean="0"/>
              <a:t>I’ll simply say “jury” from now on, even if a judge is the factfinder.</a:t>
            </a:r>
          </a:p>
        </p:txBody>
      </p:sp>
      <p:sp>
        <p:nvSpPr>
          <p:cNvPr id="4" name="Footer Placeholder 3"/>
          <p:cNvSpPr>
            <a:spLocks noGrp="1"/>
          </p:cNvSpPr>
          <p:nvPr>
            <p:ph type="ftr" sz="quarter" idx="11"/>
          </p:nvPr>
        </p:nvSpPr>
        <p:spPr/>
        <p:txBody>
          <a:bodyPr/>
          <a:lstStyle/>
          <a:p>
            <a:r>
              <a:rPr lang="en-US" smtClean="0"/>
              <a:t>(c) 2020 William H. Reid, MD</a:t>
            </a:r>
            <a:endParaRPr lang="en-US" dirty="0"/>
          </a:p>
        </p:txBody>
      </p:sp>
      <p:sp>
        <p:nvSpPr>
          <p:cNvPr id="5" name="Slide Number Placeholder 4"/>
          <p:cNvSpPr>
            <a:spLocks noGrp="1"/>
          </p:cNvSpPr>
          <p:nvPr>
            <p:ph type="sldNum" sz="quarter" idx="12"/>
          </p:nvPr>
        </p:nvSpPr>
        <p:spPr/>
        <p:txBody>
          <a:bodyPr/>
          <a:lstStyle/>
          <a:p>
            <a:fld id="{031C5295-E075-408E-951F-EF5C133CCFCD}" type="slidenum">
              <a:rPr lang="en-US" smtClean="0"/>
              <a:t>9</a:t>
            </a:fld>
            <a:endParaRPr lang="en-US" dirty="0"/>
          </a:p>
        </p:txBody>
      </p:sp>
    </p:spTree>
    <p:extLst>
      <p:ext uri="{BB962C8B-B14F-4D97-AF65-F5344CB8AC3E}">
        <p14:creationId xmlns:p14="http://schemas.microsoft.com/office/powerpoint/2010/main" val="1381351488"/>
      </p:ext>
    </p:extLst>
  </p:cSld>
  <p:clrMapOvr>
    <a:masterClrMapping/>
  </p:clrMapOvr>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613</TotalTime>
  <Words>3142</Words>
  <Application>Microsoft Office PowerPoint</Application>
  <PresentationFormat>On-screen Show (4:3)</PresentationFormat>
  <Paragraphs>291</Paragraphs>
  <Slides>41</Slides>
  <Notes>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Clinicians Testifying in Court: The Good, the Bad and the Ugly</vt:lpstr>
      <vt:lpstr>EDUCATIONAL OBJECTIVES</vt:lpstr>
      <vt:lpstr>PowerPoint Presentation</vt:lpstr>
      <vt:lpstr>PowerPoint Presentation</vt:lpstr>
      <vt:lpstr>PowerPoint Presentation</vt:lpstr>
      <vt:lpstr>An Adversary System</vt:lpstr>
      <vt:lpstr>PowerPoint Presentation</vt:lpstr>
      <vt:lpstr>Ethics of Testifying</vt:lpstr>
      <vt:lpstr>Factfinder/Trier of Fact</vt:lpstr>
      <vt:lpstr>Be Aware of the Vocabulary</vt:lpstr>
      <vt:lpstr>What the Heck is a “Fact”?</vt:lpstr>
      <vt:lpstr>Facts, cont.</vt:lpstr>
      <vt:lpstr>Kinds of Witnesses</vt:lpstr>
      <vt:lpstr>PowerPoint Presentation</vt:lpstr>
      <vt:lpstr>PowerPoint Presentation</vt:lpstr>
      <vt:lpstr>PowerPoint Presentation</vt:lpstr>
      <vt:lpstr>Voir Dire</vt:lpstr>
      <vt:lpstr>PowerPoint Presentation</vt:lpstr>
      <vt:lpstr>PowerPoint Presentation</vt:lpstr>
      <vt:lpstr>PowerPoint Presentation</vt:lpstr>
      <vt:lpstr>PowerPoint Presentation</vt:lpstr>
      <vt:lpstr>PowerPoint Presentation</vt:lpstr>
      <vt:lpstr>What Cases Need Fact Testimony?</vt:lpstr>
      <vt:lpstr>Subpoenas</vt:lpstr>
      <vt:lpstr>Not Your Lawyer</vt:lpstr>
      <vt:lpstr>Treater vs. Witness vs. Expert Witness</vt:lpstr>
      <vt:lpstr>Treater—Witness—Expert, cont.</vt:lpstr>
      <vt:lpstr>Be Aware of Clinical Consequences</vt:lpstr>
      <vt:lpstr>Pro Se Requests and Cases</vt:lpstr>
      <vt:lpstr>Testimony Itself (finally!)</vt:lpstr>
      <vt:lpstr>Dress the Part; Look Professional</vt:lpstr>
      <vt:lpstr>Be Prepared</vt:lpstr>
      <vt:lpstr>Testifying</vt:lpstr>
      <vt:lpstr>Testifying, cont.</vt:lpstr>
      <vt:lpstr>Testifying, cont.</vt:lpstr>
      <vt:lpstr>Testifying, cont.</vt:lpstr>
      <vt:lpstr>Testifying, cont.</vt:lpstr>
      <vt:lpstr>Deposition Testimony</vt:lpstr>
      <vt:lpstr>Depositions, cont.</vt:lpstr>
      <vt:lpstr>Special Note About Child Custody</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Clinicians Testifying in Court: The Good, the Bad and the Ugly</dc:title>
  <dc:creator>aaa</dc:creator>
  <cp:lastModifiedBy>aaa</cp:lastModifiedBy>
  <cp:revision>137</cp:revision>
  <cp:lastPrinted>2019-03-10T14:37:57Z</cp:lastPrinted>
  <dcterms:created xsi:type="dcterms:W3CDTF">2019-03-08T21:38:29Z</dcterms:created>
  <dcterms:modified xsi:type="dcterms:W3CDTF">2020-01-07T17:20:02Z</dcterms:modified>
</cp:coreProperties>
</file>